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38"/>
  </p:notesMasterIdLst>
  <p:sldIdLst>
    <p:sldId id="256" r:id="rId7"/>
    <p:sldId id="309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56" r:id="rId22"/>
    <p:sldId id="351" r:id="rId23"/>
    <p:sldId id="373" r:id="rId24"/>
    <p:sldId id="357" r:id="rId25"/>
    <p:sldId id="375" r:id="rId26"/>
    <p:sldId id="377" r:id="rId27"/>
    <p:sldId id="376" r:id="rId28"/>
    <p:sldId id="358" r:id="rId29"/>
    <p:sldId id="378" r:id="rId30"/>
    <p:sldId id="374" r:id="rId31"/>
    <p:sldId id="349" r:id="rId32"/>
    <p:sldId id="339" r:id="rId33"/>
    <p:sldId id="280" r:id="rId34"/>
    <p:sldId id="283" r:id="rId35"/>
    <p:sldId id="308" r:id="rId36"/>
    <p:sldId id="372" r:id="rId37"/>
  </p:sldIdLst>
  <p:sldSz cx="9144000" cy="6858000" type="screen4x3"/>
  <p:notesSz cx="6858000" cy="9101138"/>
  <p:custDataLst>
    <p:tags r:id="rId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10C"/>
    <a:srgbClr val="6D6E70"/>
    <a:srgbClr val="A9C9FF"/>
    <a:srgbClr val="F3F3F3"/>
    <a:srgbClr val="F8F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3" autoAdjust="0"/>
    <p:restoredTop sz="90929"/>
  </p:normalViewPr>
  <p:slideViewPr>
    <p:cSldViewPr>
      <p:cViewPr>
        <p:scale>
          <a:sx n="92" d="100"/>
          <a:sy n="92" d="100"/>
        </p:scale>
        <p:origin x="-552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16"/>
    </p:cViewPr>
  </p:sorterViewPr>
  <p:notesViewPr>
    <p:cSldViewPr>
      <p:cViewPr varScale="1">
        <p:scale>
          <a:sx n="66" d="100"/>
          <a:sy n="66" d="100"/>
        </p:scale>
        <p:origin x="0" y="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4C897-EB38-42A5-8522-5EB1EDDDE3B3}" type="doc">
      <dgm:prSet loTypeId="urn:microsoft.com/office/officeart/2008/layout/AscendingPictureAccentProcess" loCatId="process" qsTypeId="urn:microsoft.com/office/officeart/2005/8/quickstyle/simple4" qsCatId="simple" csTypeId="urn:microsoft.com/office/officeart/2005/8/colors/accent1_2" csCatId="accent1" phldr="1"/>
      <dgm:spPr/>
    </dgm:pt>
    <dgm:pt modelId="{EF1A2FAC-DA0B-4A92-BA21-C70EE1D04784}">
      <dgm:prSet phldrT="[Text]"/>
      <dgm:spPr/>
      <dgm:t>
        <a:bodyPr/>
        <a:lstStyle/>
        <a:p>
          <a:r>
            <a:rPr lang="en-US" dirty="0" smtClean="0"/>
            <a:t>LSP Services </a:t>
          </a:r>
          <a:r>
            <a:rPr lang="en-US" dirty="0" err="1" smtClean="0"/>
            <a:t>EdCert</a:t>
          </a:r>
          <a:r>
            <a:rPr lang="en-US" dirty="0" smtClean="0"/>
            <a:t> Program, IT Training &amp; Education, Microsoft…</a:t>
          </a:r>
          <a:endParaRPr lang="en-US" dirty="0"/>
        </a:p>
      </dgm:t>
    </dgm:pt>
    <dgm:pt modelId="{B170F0D2-2589-4E17-B4CE-35EFD895914D}" type="parTrans" cxnId="{CD3AD3A9-71B4-455A-B495-CE5D8EF45812}">
      <dgm:prSet/>
      <dgm:spPr/>
      <dgm:t>
        <a:bodyPr/>
        <a:lstStyle/>
        <a:p>
          <a:endParaRPr lang="en-US"/>
        </a:p>
      </dgm:t>
    </dgm:pt>
    <dgm:pt modelId="{F3A6E9EA-26EF-48D9-B61F-3529DE1484DB}" type="sibTrans" cxnId="{CD3AD3A9-71B4-455A-B495-CE5D8EF4581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3995EAA9-770E-4B43-B66E-BF12045BEC2B}" type="pres">
      <dgm:prSet presAssocID="{3D24C897-EB38-42A5-8522-5EB1EDDDE3B3}" presName="Name0" presStyleCnt="0">
        <dgm:presLayoutVars>
          <dgm:chMax val="7"/>
          <dgm:chPref val="7"/>
          <dgm:dir/>
        </dgm:presLayoutVars>
      </dgm:prSet>
      <dgm:spPr/>
    </dgm:pt>
    <dgm:pt modelId="{C0B95BBB-3AB2-454A-AF40-954F6588FC1F}" type="pres">
      <dgm:prSet presAssocID="{EF1A2FAC-DA0B-4A92-BA21-C70EE1D04784}" presName="parTx1" presStyleLbl="node1" presStyleIdx="0" presStyleCnt="1"/>
      <dgm:spPr/>
      <dgm:t>
        <a:bodyPr/>
        <a:lstStyle/>
        <a:p>
          <a:endParaRPr lang="en-US"/>
        </a:p>
      </dgm:t>
    </dgm:pt>
    <dgm:pt modelId="{793A19FA-08F8-4445-B41D-8C33374E7762}" type="pres">
      <dgm:prSet presAssocID="{F3A6E9EA-26EF-48D9-B61F-3529DE1484DB}" presName="picture1" presStyleCnt="0"/>
      <dgm:spPr/>
    </dgm:pt>
    <dgm:pt modelId="{049FE9F9-4CE9-404D-B15B-21C604A7B4C7}" type="pres">
      <dgm:prSet presAssocID="{F3A6E9EA-26EF-48D9-B61F-3529DE1484DB}" presName="imageRepeatNode" presStyleLbl="fgImgPlace1" presStyleIdx="0" presStyleCnt="1"/>
      <dgm:spPr/>
      <dgm:t>
        <a:bodyPr/>
        <a:lstStyle/>
        <a:p>
          <a:endParaRPr lang="en-US"/>
        </a:p>
      </dgm:t>
    </dgm:pt>
  </dgm:ptLst>
  <dgm:cxnLst>
    <dgm:cxn modelId="{86BC2F19-22D3-4834-B977-1AE30C4216E7}" type="presOf" srcId="{3D24C897-EB38-42A5-8522-5EB1EDDDE3B3}" destId="{3995EAA9-770E-4B43-B66E-BF12045BEC2B}" srcOrd="0" destOrd="0" presId="urn:microsoft.com/office/officeart/2008/layout/AscendingPictureAccentProcess"/>
    <dgm:cxn modelId="{CD3AD3A9-71B4-455A-B495-CE5D8EF45812}" srcId="{3D24C897-EB38-42A5-8522-5EB1EDDDE3B3}" destId="{EF1A2FAC-DA0B-4A92-BA21-C70EE1D04784}" srcOrd="0" destOrd="0" parTransId="{B170F0D2-2589-4E17-B4CE-35EFD895914D}" sibTransId="{F3A6E9EA-26EF-48D9-B61F-3529DE1484DB}"/>
    <dgm:cxn modelId="{245827E1-5CC1-483F-B78C-27596F8402B6}" type="presOf" srcId="{EF1A2FAC-DA0B-4A92-BA21-C70EE1D04784}" destId="{C0B95BBB-3AB2-454A-AF40-954F6588FC1F}" srcOrd="0" destOrd="0" presId="urn:microsoft.com/office/officeart/2008/layout/AscendingPictureAccentProcess"/>
    <dgm:cxn modelId="{DA7D2457-1716-4DDC-BC29-3D7C77F7FBF6}" type="presOf" srcId="{F3A6E9EA-26EF-48D9-B61F-3529DE1484DB}" destId="{049FE9F9-4CE9-404D-B15B-21C604A7B4C7}" srcOrd="0" destOrd="0" presId="urn:microsoft.com/office/officeart/2008/layout/AscendingPictureAccentProcess"/>
    <dgm:cxn modelId="{E500BF39-3945-42E2-BB4A-784238F43C55}" type="presParOf" srcId="{3995EAA9-770E-4B43-B66E-BF12045BEC2B}" destId="{C0B95BBB-3AB2-454A-AF40-954F6588FC1F}" srcOrd="0" destOrd="0" presId="urn:microsoft.com/office/officeart/2008/layout/AscendingPictureAccentProcess"/>
    <dgm:cxn modelId="{9C9E9F85-107C-44AD-A645-EC573D832AC5}" type="presParOf" srcId="{3995EAA9-770E-4B43-B66E-BF12045BEC2B}" destId="{793A19FA-08F8-4445-B41D-8C33374E7762}" srcOrd="1" destOrd="0" presId="urn:microsoft.com/office/officeart/2008/layout/AscendingPictureAccentProcess"/>
    <dgm:cxn modelId="{4E3D0CEB-C8A5-47A1-917A-98C701C5CFAB}" type="presParOf" srcId="{793A19FA-08F8-4445-B41D-8C33374E7762}" destId="{049FE9F9-4CE9-404D-B15B-21C604A7B4C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95BBB-3AB2-454A-AF40-954F6588FC1F}">
      <dsp:nvSpPr>
        <dsp:cNvPr id="0" name=""/>
        <dsp:cNvSpPr/>
      </dsp:nvSpPr>
      <dsp:spPr>
        <a:xfrm>
          <a:off x="935850" y="1487974"/>
          <a:ext cx="2800636" cy="7510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28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LSP Services </a:t>
          </a:r>
          <a:r>
            <a:rPr lang="en-US" sz="1400" kern="1200" dirty="0" err="1" smtClean="0"/>
            <a:t>EdCert</a:t>
          </a:r>
          <a:r>
            <a:rPr lang="en-US" sz="1400" kern="1200" dirty="0" smtClean="0"/>
            <a:t> Program, IT Training &amp; Education, Microsoft…</a:t>
          </a:r>
          <a:endParaRPr lang="en-US" sz="1400" kern="1200" dirty="0"/>
        </a:p>
      </dsp:txBody>
      <dsp:txXfrm>
        <a:off x="972515" y="1524639"/>
        <a:ext cx="2727306" cy="677765"/>
      </dsp:txXfrm>
    </dsp:sp>
    <dsp:sp modelId="{049FE9F9-4CE9-404D-B15B-21C604A7B4C7}">
      <dsp:nvSpPr>
        <dsp:cNvPr id="0" name=""/>
        <dsp:cNvSpPr/>
      </dsp:nvSpPr>
      <dsp:spPr>
        <a:xfrm>
          <a:off x="159237" y="751779"/>
          <a:ext cx="1298445" cy="12986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682625"/>
            <a:ext cx="4549775" cy="3413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23041"/>
            <a:ext cx="5029200" cy="40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46081"/>
            <a:ext cx="2971800" cy="45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46081"/>
            <a:ext cx="2971800" cy="45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pitchFamily="1" charset="-128"/>
              </a:defRPr>
            </a:lvl1pPr>
          </a:lstStyle>
          <a:p>
            <a:pPr>
              <a:defRPr/>
            </a:pPr>
            <a:fld id="{A10D2DF1-D65B-491F-9B2A-838910D39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17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E78B19C-F493-481E-BAE9-A791307FFEA2}" type="slidenum">
              <a:rPr lang="en-US" sz="1200" i="0" smtClean="0"/>
              <a:pPr/>
              <a:t>1</a:t>
            </a:fld>
            <a:endParaRPr lang="en-US" sz="1200" i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96" indent="-285729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18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84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52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/>
              <a:pPr/>
              <a:t>10</a:t>
            </a:fld>
            <a:endParaRPr lang="en-US" sz="1200" i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96" indent="-285729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18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84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52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/>
              <a:pPr/>
              <a:t>11</a:t>
            </a:fld>
            <a:endParaRPr lang="en-US" sz="1200" i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96" indent="-285729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18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84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52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/>
              <a:pPr/>
              <a:t>12</a:t>
            </a:fld>
            <a:endParaRPr lang="en-US" sz="1200" i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96" indent="-285729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18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84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52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/>
              <a:pPr/>
              <a:t>13</a:t>
            </a:fld>
            <a:endParaRPr lang="en-US" sz="1200" i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96" indent="-285729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18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84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52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/>
              <a:pPr/>
              <a:t>14</a:t>
            </a:fld>
            <a:endParaRPr lang="en-US" sz="1200" i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96" indent="-285729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18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84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52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/>
              <a:pPr/>
              <a:t>15</a:t>
            </a:fld>
            <a:endParaRPr lang="en-US" sz="1200" i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E78B19C-F493-481E-BAE9-A791307FFEA2}" type="slidenum">
              <a:rPr lang="en-US" sz="1200" i="0" smtClean="0"/>
              <a:pPr/>
              <a:t>16</a:t>
            </a:fld>
            <a:endParaRPr lang="en-US" sz="1200" i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 smtClean="0"/>
              <a:pPr/>
              <a:t>17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 smtClean="0"/>
              <a:pPr/>
              <a:t>18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 smtClean="0"/>
              <a:pPr/>
              <a:t>19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 smtClean="0"/>
              <a:pPr/>
              <a:t>2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 smtClean="0"/>
              <a:pPr/>
              <a:t>20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 smtClean="0"/>
              <a:pPr/>
              <a:t>21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 smtClean="0"/>
              <a:pPr/>
              <a:t>22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 smtClean="0"/>
              <a:pPr/>
              <a:t>23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 smtClean="0"/>
              <a:pPr/>
              <a:t>24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 smtClean="0"/>
              <a:pPr/>
              <a:t>25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 smtClean="0"/>
              <a:pPr/>
              <a:t>26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 smtClean="0"/>
              <a:pPr/>
              <a:t>27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C8B87A8-77A5-42C7-90BD-D7CBE4CA1816}" type="slidenum">
              <a:rPr lang="en-US" sz="1200" i="0" smtClean="0"/>
              <a:pPr/>
              <a:t>28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C40FEEC-3C21-417D-B783-34107255AB58}" type="slidenum">
              <a:rPr lang="en-US" sz="1200" i="0" smtClean="0"/>
              <a:pPr/>
              <a:t>29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96" indent="-285729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18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84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52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E78B19C-F493-481E-BAE9-A791307FFEA2}" type="slidenum">
              <a:rPr lang="en-US" sz="1200" i="0"/>
              <a:pPr/>
              <a:t>3</a:t>
            </a:fld>
            <a:endParaRPr lang="en-US" sz="1200" i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3680A09-A553-4BB7-9DD0-03A92AC26837}" type="slidenum">
              <a:rPr lang="en-US" sz="1200" i="0" smtClean="0"/>
              <a:pPr/>
              <a:t>30</a:t>
            </a:fld>
            <a:endParaRPr lang="en-US" sz="1200" i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96" indent="-285729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18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84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52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/>
              <a:pPr/>
              <a:t>31</a:t>
            </a:fld>
            <a:endParaRPr lang="en-US" sz="1200" i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96" indent="-285729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18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84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52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/>
              <a:pPr/>
              <a:t>4</a:t>
            </a:fld>
            <a:endParaRPr lang="en-US" sz="1200" i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96" indent="-285729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18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84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52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/>
              <a:pPr/>
              <a:t>5</a:t>
            </a:fld>
            <a:endParaRPr lang="en-US" sz="1200" i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96" indent="-285729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18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84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52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/>
              <a:pPr/>
              <a:t>6</a:t>
            </a:fld>
            <a:endParaRPr lang="en-US" sz="1200" i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96" indent="-285729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18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84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52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/>
              <a:pPr/>
              <a:t>7</a:t>
            </a:fld>
            <a:endParaRPr lang="en-US" sz="1200" i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96" indent="-285729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18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84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52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/>
              <a:pPr/>
              <a:t>8</a:t>
            </a:fld>
            <a:endParaRPr lang="en-US" sz="1200" i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96" indent="-285729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18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84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52" indent="-228584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50F478-52BA-4369-B9BC-4FF41D302744}" type="slidenum">
              <a:rPr lang="en-US" sz="1200" i="0"/>
              <a:pPr/>
              <a:t>9</a:t>
            </a:fld>
            <a:endParaRPr lang="en-US" sz="1200" i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0"/>
            <a:ext cx="9144000" cy="4648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2106613" y="2551113"/>
            <a:ext cx="490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3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63713"/>
            <a:ext cx="8226425" cy="50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014413"/>
            <a:ext cx="8226425" cy="776287"/>
          </a:xfrm>
        </p:spPr>
        <p:txBody>
          <a:bodyPr/>
          <a:lstStyle>
            <a:lvl1pPr algn="ctr"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015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30, 2009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LSP Appreciation Event: UITS SharePoint &amp; IUSPUG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4535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11213"/>
            <a:ext cx="1778000" cy="508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811213"/>
            <a:ext cx="5181600" cy="508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30, 2009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LSP Appreciation Event: UITS SharePoint &amp; IUSPUG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85116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30, 2009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LSP Appreciation Event: UITS SharePoint &amp; IUSPUG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326966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30, 2009</a:t>
            </a:r>
            <a:endParaRPr 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LSP Appreciation Event: UITS SharePoint &amp; IUSPUG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25216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852613"/>
            <a:ext cx="3478212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852613"/>
            <a:ext cx="3479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30, 2009</a:t>
            </a:r>
            <a:endParaRPr lang="en-US" sz="1400" i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LSP Appreciation Event: UITS SharePoint &amp; IUSPUG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24823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30, 2009</a:t>
            </a:r>
            <a:endParaRPr lang="en-US" sz="1400" i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LSP Appreciation Event: UITS SharePoint &amp; IUSPUG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70768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30, 2009</a:t>
            </a:r>
            <a:endParaRPr lang="en-US" sz="1400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LSP Appreciation Event: UITS SharePoint &amp; IUSPUG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19733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30, 2009</a:t>
            </a:r>
            <a:endParaRPr lang="en-US" sz="1400" i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LSP Appreciation Event: UITS SharePoint &amp; IUSPUG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261319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30, 2009</a:t>
            </a:r>
            <a:endParaRPr lang="en-US" sz="1400" i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LSP Appreciation Event: UITS SharePoint &amp; IUSPUG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58685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30, 2009</a:t>
            </a:r>
            <a:endParaRPr lang="en-US" sz="1400" i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LSP Appreciation Event: UITS SharePoint &amp; IUSPUG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30158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811213"/>
            <a:ext cx="7110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852613"/>
            <a:ext cx="711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1524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September 30, 2009</a:t>
            </a:r>
            <a:endParaRPr lang="en-US" sz="140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1524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2009 LSP Appreciation Event: UITS SharePoint &amp; IUSPUG</a:t>
            </a:r>
            <a:endParaRPr lang="en-US" sz="1400"/>
          </a:p>
        </p:txBody>
      </p:sp>
      <p:sp>
        <p:nvSpPr>
          <p:cNvPr id="1031" name="Line 36"/>
          <p:cNvSpPr>
            <a:spLocks noChangeShapeType="1"/>
          </p:cNvSpPr>
          <p:nvPr/>
        </p:nvSpPr>
        <p:spPr bwMode="auto">
          <a:xfrm>
            <a:off x="0" y="4429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37"/>
          <p:cNvSpPr>
            <a:spLocks noChangeShapeType="1"/>
          </p:cNvSpPr>
          <p:nvPr/>
        </p:nvSpPr>
        <p:spPr bwMode="auto">
          <a:xfrm>
            <a:off x="0" y="6156325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40" descr="iu_h_w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wav"/><Relationship Id="rId7" Type="http://schemas.openxmlformats.org/officeDocument/2006/relationships/image" Target="../media/image3.jpeg"/><Relationship Id="rId2" Type="http://schemas.microsoft.com/office/2007/relationships/media" Target="../media/media1.wav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hyperlink" Target="http://go.iu.edu/3No" TargetMode="Externa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hyperlink" Target="http://kb.iu.edu/data/baih.html" TargetMode="External"/><Relationship Id="rId5" Type="http://schemas.openxmlformats.org/officeDocument/2006/relationships/hyperlink" Target="https://my.sharepoint.iu.edu/personal/" TargetMode="Externa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myexternal.sharepoint.iu.edu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kb.iu.edu/data/bahf.html" TargetMode="Externa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hyperlink" Target="http://kb.iu.edu/data/baif.html" TargetMode="External"/><Relationship Id="rId5" Type="http://schemas.openxmlformats.org/officeDocument/2006/relationships/hyperlink" Target="http://iuware.iu.edu/Windows#Details/1486" TargetMode="Externa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5.xml"/><Relationship Id="rId9" Type="http://schemas.openxmlformats.org/officeDocument/2006/relationships/hyperlink" Target="http://kb.iu.edu/data/bbbf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ittraining.iu.edu/workshops/workshop_detail.aspx?workshop=345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://ittraining.iu.edu/workshops/workshop_detail.aspx?workshop=344" TargetMode="External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sss.iu.ed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hyperlink" Target="https://iuspug.iu.edu/Lists/General%20Discussion/AllItems.aspx" TargetMode="Externa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sss.iu.edu/sites/ts/ListsPresentatio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sss.iu.edu/sites/t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" TargetMode="External"/><Relationship Id="rId7" Type="http://schemas.openxmlformats.org/officeDocument/2006/relationships/hyperlink" Target="http://www.coryretherford.com/scub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ryretherford.com/" TargetMode="External"/><Relationship Id="rId5" Type="http://schemas.openxmlformats.org/officeDocument/2006/relationships/hyperlink" Target="https://iuspug.iu.edu/" TargetMode="External"/><Relationship Id="rId4" Type="http://schemas.openxmlformats.org/officeDocument/2006/relationships/hyperlink" Target="https://usss.iu.ed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yretherford.com/Lists/BCS%20Forum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sss.iu.edu/sites/ts/Lists/DEV%20CHE%20DB%20BCS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uspug.iu.edu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iuspug.iu.edu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iuspug.iu.edu/" TargetMode="Externa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31.xml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hyperlink" Target="https://iuspug.iu.edu/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go.iu.edu/3Nk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kb.iu.edu/data/bahv.html" TargetMode="Externa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hyperlink" Target="https://my.sharepoint.iu.edu/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hyperlink" Target="http://go.iu.edu/3Nl" TargetMode="Externa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hyperlink" Target="https://iuspug.iu.edu/_layouts/WordViewer.aspx?id=/User%20Group%20Presentations/IUSPUG%20January%202010.docx&amp;Source=https://iuspug.iu.edu/User%20Group%20Presentations/Forms/AllItems.aspx&amp;DefaultItemOpen=1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8788" y="1763713"/>
            <a:ext cx="8226425" cy="508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SharePoint Users’ Group</a:t>
            </a:r>
          </a:p>
          <a:p>
            <a:pPr eaLnBrk="1" hangingPunct="1"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https://iuspug.iu.edu</a:t>
            </a:r>
          </a:p>
        </p:txBody>
      </p:sp>
      <p:sp>
        <p:nvSpPr>
          <p:cNvPr id="13315" name="Text Box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Indiana University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455612" y="2624715"/>
            <a:ext cx="8226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Users’ Group Committee Leaders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Andy Hill</a:t>
            </a:r>
          </a:p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Brian Hughes</a:t>
            </a:r>
          </a:p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 LeBeau</a:t>
            </a:r>
          </a:p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Cory P. Retherford –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Founder</a:t>
            </a:r>
          </a:p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 Shepherd</a:t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22"/>
          <p:cNvSpPr>
            <a:spLocks noChangeArrowheads="1"/>
          </p:cNvSpPr>
          <p:nvPr/>
        </p:nvSpPr>
        <p:spPr bwMode="auto">
          <a:xfrm>
            <a:off x="434831" y="4256088"/>
            <a:ext cx="822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15</a:t>
            </a:r>
            <a:r>
              <a:rPr lang="en-US" sz="1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2011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SharePoint2010_logo_20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1" y="304800"/>
            <a:ext cx="1428750" cy="93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P:\IUSPUG\Logos\IUSPUG Logos\IUSPU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22" y="4857750"/>
            <a:ext cx="19050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73893" y="685800"/>
            <a:ext cx="7796213" cy="331787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/>
              <a:t>Office Client Integration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572000"/>
          </a:xfrm>
        </p:spPr>
        <p:txBody>
          <a:bodyPr/>
          <a:lstStyle/>
          <a:p>
            <a:r>
              <a:rPr lang="en-US" sz="2000" dirty="0" smtClean="0"/>
              <a:t>Word, Excel, &amp; PowerPoint</a:t>
            </a:r>
          </a:p>
          <a:p>
            <a:pPr lvl="1"/>
            <a:r>
              <a:rPr lang="en-US" sz="2000" dirty="0" smtClean="0"/>
              <a:t>Use Save and Send to publish directly to SharePoint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200" b="1" dirty="0" smtClean="0"/>
              <a:t>RESOURCES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>Microsoft Office Save and Send </a:t>
            </a:r>
            <a:r>
              <a:rPr lang="en-US" sz="1200" b="1" dirty="0"/>
              <a:t>- </a:t>
            </a:r>
            <a:r>
              <a:rPr lang="en-US" sz="1200" b="1" dirty="0">
                <a:hlinkClick r:id="rId5"/>
              </a:rPr>
              <a:t>http://</a:t>
            </a:r>
            <a:r>
              <a:rPr lang="en-US" sz="1200" b="1" dirty="0" smtClean="0">
                <a:hlinkClick r:id="rId5"/>
              </a:rPr>
              <a:t>go.iu.edu/3No</a:t>
            </a:r>
            <a:endParaRPr lang="en-US" sz="1200" b="1" dirty="0" smtClean="0"/>
          </a:p>
          <a:p>
            <a:pPr marL="114300" indent="0">
              <a:buNone/>
            </a:pPr>
            <a:endParaRPr lang="en-US" sz="1200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152400"/>
            <a:ext cx="6096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: </a:t>
            </a:r>
            <a:r>
              <a:rPr lang="en-US" sz="1400" dirty="0" smtClean="0"/>
              <a:t>Statewide IT Conference 2011 Bloomington/September 29-30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610686" cy="3135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7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485900" y="685800"/>
            <a:ext cx="6172200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My Sites Drive Mapping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239000" cy="4572000"/>
          </a:xfrm>
        </p:spPr>
        <p:txBody>
          <a:bodyPr/>
          <a:lstStyle/>
          <a:p>
            <a:r>
              <a:rPr lang="en-US" sz="2000" dirty="0" smtClean="0"/>
              <a:t>Mapping a Drive</a:t>
            </a:r>
          </a:p>
          <a:p>
            <a:pPr lvl="1"/>
            <a:r>
              <a:rPr lang="en-US" sz="2000" dirty="0" smtClean="0"/>
              <a:t>On Campus</a:t>
            </a:r>
          </a:p>
          <a:p>
            <a:pPr lvl="2"/>
            <a:r>
              <a:rPr lang="en-US" sz="1600" dirty="0" smtClean="0">
                <a:solidFill>
                  <a:schemeClr val="accent1"/>
                </a:solidFill>
              </a:rPr>
              <a:t>\\</a:t>
            </a:r>
            <a:r>
              <a:rPr lang="en-US" sz="1600" dirty="0">
                <a:solidFill>
                  <a:schemeClr val="accent1"/>
                </a:solidFill>
              </a:rPr>
              <a:t>my.sharepoint.iu.edu@SSL\DavWWWRoot\personal\</a:t>
            </a:r>
            <a:r>
              <a:rPr lang="en-US" sz="1600" b="1" dirty="0"/>
              <a:t>username</a:t>
            </a:r>
            <a:endParaRPr lang="en-US" sz="1600" b="1" dirty="0" smtClean="0"/>
          </a:p>
          <a:p>
            <a:pPr lvl="1"/>
            <a:r>
              <a:rPr lang="en-US" sz="2000" dirty="0" smtClean="0"/>
              <a:t>Off Campus or Mac</a:t>
            </a:r>
          </a:p>
          <a:p>
            <a:pPr lvl="2"/>
            <a:r>
              <a:rPr lang="en-US" sz="1600" dirty="0" smtClean="0">
                <a:hlinkClick r:id="rId5"/>
              </a:rPr>
              <a:t>https://my.sharepoint.iu.edu/personal/</a:t>
            </a:r>
            <a:r>
              <a:rPr lang="en-US" sz="1600" b="1" dirty="0" smtClean="0"/>
              <a:t>username</a:t>
            </a:r>
          </a:p>
          <a:p>
            <a:pPr lvl="3"/>
            <a:endParaRPr lang="en-US" sz="1200" b="1" dirty="0" smtClean="0"/>
          </a:p>
          <a:p>
            <a:pPr lvl="3"/>
            <a:endParaRPr lang="en-US" sz="1200" b="1" dirty="0"/>
          </a:p>
          <a:p>
            <a:pPr lvl="3"/>
            <a:endParaRPr lang="en-US" sz="1200" b="1" dirty="0" smtClean="0"/>
          </a:p>
          <a:p>
            <a:pPr lvl="3"/>
            <a:endParaRPr lang="en-US" sz="1200" b="1" dirty="0"/>
          </a:p>
          <a:p>
            <a:pPr marL="114300" indent="0">
              <a:buNone/>
            </a:pPr>
            <a:r>
              <a:rPr lang="en-US" sz="1200" b="1" dirty="0" smtClean="0"/>
              <a:t/>
            </a:r>
            <a:br>
              <a:rPr lang="en-US" sz="1200" b="1" dirty="0" smtClean="0"/>
            </a:br>
            <a:endParaRPr lang="en-US" sz="1200" b="1" dirty="0" smtClean="0"/>
          </a:p>
          <a:p>
            <a:pPr marL="114300" indent="0">
              <a:buNone/>
            </a:pPr>
            <a:endParaRPr lang="en-US" sz="1200" b="1" dirty="0" smtClean="0"/>
          </a:p>
          <a:p>
            <a:pPr marL="114300" indent="0">
              <a:buNone/>
            </a:pP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endParaRPr lang="en-US" sz="1200" b="1" dirty="0" smtClean="0"/>
          </a:p>
          <a:p>
            <a:pPr marL="114300" indent="0">
              <a:buNone/>
            </a:pPr>
            <a:endParaRPr lang="en-US" sz="1200" b="1" dirty="0" smtClean="0"/>
          </a:p>
          <a:p>
            <a:pPr marL="114300" indent="0">
              <a:buNone/>
            </a:pPr>
            <a:r>
              <a:rPr lang="en-US" sz="1200" b="1" dirty="0" smtClean="0"/>
              <a:t>RESOURCES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>
                <a:hlinkClick r:id="rId6"/>
              </a:rPr>
              <a:t>http://</a:t>
            </a:r>
            <a:r>
              <a:rPr lang="en-US" sz="1200" b="1" dirty="0" smtClean="0">
                <a:hlinkClick r:id="rId6"/>
              </a:rPr>
              <a:t>kb.iu.edu/data/baih.html</a:t>
            </a:r>
            <a:endParaRPr lang="en-US" sz="1200" b="1" dirty="0"/>
          </a:p>
          <a:p>
            <a:pPr lvl="3"/>
            <a:endParaRPr lang="en-US" sz="1200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152400"/>
            <a:ext cx="6096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: </a:t>
            </a:r>
            <a:r>
              <a:rPr lang="en-US" sz="1400" dirty="0" smtClean="0"/>
              <a:t>Statewide IT Conference 2011 Bloomington/September 29-30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38100" y="685800"/>
            <a:ext cx="9067800" cy="331787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/>
              <a:t>Service Integration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572000"/>
          </a:xfrm>
        </p:spPr>
        <p:txBody>
          <a:bodyPr/>
          <a:lstStyle/>
          <a:p>
            <a:r>
              <a:rPr lang="en-US" sz="2000" dirty="0" err="1" smtClean="0"/>
              <a:t>Lync</a:t>
            </a:r>
            <a:endParaRPr lang="en-US" sz="2000" dirty="0" smtClean="0"/>
          </a:p>
          <a:p>
            <a:pPr lvl="1"/>
            <a:r>
              <a:rPr lang="en-US" sz="2000" dirty="0" smtClean="0"/>
              <a:t>My Site profile information</a:t>
            </a:r>
            <a:br>
              <a:rPr lang="en-US" sz="2000" dirty="0" smtClean="0"/>
            </a:br>
            <a:r>
              <a:rPr lang="en-US" sz="2000" dirty="0" smtClean="0"/>
              <a:t>searchable in </a:t>
            </a:r>
            <a:r>
              <a:rPr lang="en-US" sz="2000" dirty="0" err="1" smtClean="0"/>
              <a:t>Lync</a:t>
            </a:r>
            <a:r>
              <a:rPr lang="en-US" sz="2000" dirty="0" smtClean="0"/>
              <a:t> desktop</a:t>
            </a:r>
            <a:br>
              <a:rPr lang="en-US" sz="2000" dirty="0" smtClean="0"/>
            </a:br>
            <a:r>
              <a:rPr lang="en-US" sz="2000" dirty="0" smtClean="0"/>
              <a:t>client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152400"/>
            <a:ext cx="6096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: </a:t>
            </a:r>
            <a:r>
              <a:rPr lang="en-US" sz="1400" dirty="0" smtClean="0"/>
              <a:t>Statewide IT Conference 2011 Bloomington/September 29-30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267870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3799609" cy="2649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6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38100" y="685800"/>
            <a:ext cx="9067800" cy="331787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/>
              <a:t>Service Integration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572000"/>
          </a:xfrm>
        </p:spPr>
        <p:txBody>
          <a:bodyPr/>
          <a:lstStyle/>
          <a:p>
            <a:r>
              <a:rPr lang="en-US" sz="2000" dirty="0" smtClean="0"/>
              <a:t>Active Directory</a:t>
            </a:r>
          </a:p>
          <a:p>
            <a:pPr lvl="1"/>
            <a:r>
              <a:rPr lang="en-US" sz="2000" dirty="0" smtClean="0"/>
              <a:t>My Site profile picture syncs to Exchange and </a:t>
            </a:r>
            <a:r>
              <a:rPr lang="en-US" sz="2000" dirty="0" err="1" smtClean="0"/>
              <a:t>Lync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152400"/>
            <a:ext cx="6096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: </a:t>
            </a:r>
            <a:r>
              <a:rPr lang="en-US" sz="1400" dirty="0" smtClean="0"/>
              <a:t>Statewide IT Conference 2011 Bloomington/September 29-30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45" y="2671694"/>
            <a:ext cx="5043055" cy="2896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1"/>
            <a:ext cx="3962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556811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" indent="0">
              <a:buNone/>
            </a:pPr>
            <a:r>
              <a:rPr lang="en-US" sz="1200" b="1" i="0" dirty="0"/>
              <a:t>RESOURCES</a:t>
            </a:r>
            <a:br>
              <a:rPr lang="en-US" sz="1200" b="1" i="0" dirty="0"/>
            </a:br>
            <a:r>
              <a:rPr lang="en-US" sz="1200" b="1" i="0" u="sng" dirty="0">
                <a:solidFill>
                  <a:schemeClr val="accent1"/>
                </a:solidFill>
              </a:rPr>
              <a:t>https://kb.iu.edu/data/bavm.html</a:t>
            </a:r>
          </a:p>
        </p:txBody>
      </p:sp>
    </p:spTree>
    <p:extLst>
      <p:ext uri="{BB962C8B-B14F-4D97-AF65-F5344CB8AC3E}">
        <p14:creationId xmlns:p14="http://schemas.microsoft.com/office/powerpoint/2010/main" val="41896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2362200" y="685800"/>
            <a:ext cx="5181600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Centralized Data Storage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572000"/>
          </a:xfrm>
        </p:spPr>
        <p:txBody>
          <a:bodyPr/>
          <a:lstStyle/>
          <a:p>
            <a:r>
              <a:rPr lang="en-US" sz="2000" dirty="0" smtClean="0"/>
              <a:t>SharePoint data is centrally stored, maintained, protected, and backed up in the IUB Data Center</a:t>
            </a:r>
          </a:p>
          <a:p>
            <a:r>
              <a:rPr lang="en-US" sz="2000" dirty="0" smtClean="0"/>
              <a:t>Data owners still have access to manage and secure data</a:t>
            </a:r>
          </a:p>
          <a:p>
            <a:r>
              <a:rPr lang="en-US" sz="2000" dirty="0" smtClean="0"/>
              <a:t>Full disaster recovery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152400"/>
            <a:ext cx="6096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: </a:t>
            </a:r>
            <a:r>
              <a:rPr lang="en-US" sz="1400" dirty="0" smtClean="0"/>
              <a:t>Statewide IT Conference 2011 Bloomington/September 29-30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486400" cy="3167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62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549599" y="685800"/>
            <a:ext cx="6044802" cy="331787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/>
              <a:t>Additional Information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572000"/>
          </a:xfrm>
        </p:spPr>
        <p:txBody>
          <a:bodyPr/>
          <a:lstStyle/>
          <a:p>
            <a:r>
              <a:rPr lang="en-US" sz="2000" dirty="0" smtClean="0"/>
              <a:t>UITS SharePoint Assistant</a:t>
            </a:r>
          </a:p>
          <a:p>
            <a:pPr lvl="1"/>
            <a:r>
              <a:rPr lang="en-US" sz="2000" dirty="0" smtClean="0"/>
              <a:t>Available on </a:t>
            </a:r>
            <a:r>
              <a:rPr lang="en-US" sz="2000" dirty="0" err="1" smtClean="0"/>
              <a:t>IUware</a:t>
            </a:r>
            <a:r>
              <a:rPr lang="en-US" sz="2000" dirty="0" smtClean="0"/>
              <a:t>:</a:t>
            </a:r>
            <a:endParaRPr lang="en-US" sz="1600" dirty="0" smtClean="0"/>
          </a:p>
          <a:p>
            <a:pPr lvl="2"/>
            <a:r>
              <a:rPr lang="en-US" sz="1600" dirty="0"/>
              <a:t>This assistant configures your Windows computer to integrate with the UITS centralized SharePoint environment and eliminates repeated prompts for username and </a:t>
            </a:r>
            <a:r>
              <a:rPr lang="en-US" sz="1600" dirty="0" smtClean="0"/>
              <a:t>passphrase. Handy!</a:t>
            </a:r>
          </a:p>
          <a:p>
            <a:pPr lvl="2"/>
            <a:r>
              <a:rPr lang="en-US" sz="1600" dirty="0">
                <a:hlinkClick r:id="rId5"/>
              </a:rPr>
              <a:t>http://iuware.iu.edu/Windows#Details/1486</a:t>
            </a:r>
            <a:endParaRPr lang="en-US" sz="1600" dirty="0" smtClean="0"/>
          </a:p>
          <a:p>
            <a:r>
              <a:rPr lang="en-US" sz="2000" dirty="0" smtClean="0"/>
              <a:t>Manual browser configuration instructions</a:t>
            </a:r>
          </a:p>
          <a:p>
            <a:pPr lvl="1"/>
            <a:r>
              <a:rPr lang="en-US" sz="2000" dirty="0" smtClean="0"/>
              <a:t>Explorer </a:t>
            </a:r>
            <a:r>
              <a:rPr lang="en-US" sz="2000" dirty="0"/>
              <a:t>- </a:t>
            </a: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kb.iu.edu/data/baif.html</a:t>
            </a:r>
            <a:endParaRPr lang="en-US" sz="2000" dirty="0" smtClean="0"/>
          </a:p>
          <a:p>
            <a:pPr lvl="1"/>
            <a:r>
              <a:rPr lang="en-US" sz="2000" dirty="0"/>
              <a:t>Firefox - </a:t>
            </a:r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kb.iu.edu/data/bahf.html</a:t>
            </a:r>
            <a:endParaRPr lang="en-US" sz="2000" dirty="0" smtClean="0"/>
          </a:p>
          <a:p>
            <a:r>
              <a:rPr lang="en-US" sz="2000" dirty="0" smtClean="0"/>
              <a:t>Mobile – Use </a:t>
            </a:r>
            <a:r>
              <a:rPr lang="en-US" sz="2000" smtClean="0">
                <a:hlinkClick r:id="rId8"/>
              </a:rPr>
              <a:t>https://myexternal.sharepoint.iu.edu</a:t>
            </a:r>
            <a:endParaRPr lang="en-US" sz="2000" dirty="0"/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For the </a:t>
            </a:r>
            <a:r>
              <a:rPr lang="en-US" sz="2000" dirty="0"/>
              <a:t>b</a:t>
            </a:r>
            <a:r>
              <a:rPr lang="en-US" sz="2000" dirty="0" smtClean="0"/>
              <a:t>est SharePoint experience, </a:t>
            </a:r>
            <a:r>
              <a:rPr lang="en-US" sz="2000" dirty="0"/>
              <a:t>u</a:t>
            </a:r>
            <a:r>
              <a:rPr lang="en-US" sz="2000" dirty="0" smtClean="0"/>
              <a:t>se Windows 7, Office 2010, and Internet Explorer 8 or 9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1200" b="1" dirty="0" smtClean="0"/>
              <a:t>RESOURCES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>Microsoft Office Save and Send </a:t>
            </a:r>
            <a:r>
              <a:rPr lang="en-US" sz="1200" b="1" dirty="0"/>
              <a:t>- </a:t>
            </a:r>
            <a:r>
              <a:rPr lang="en-US" sz="1200" b="1" dirty="0">
                <a:hlinkClick r:id="rId9"/>
              </a:rPr>
              <a:t>http://</a:t>
            </a:r>
            <a:r>
              <a:rPr lang="en-US" sz="1200" b="1" dirty="0" smtClean="0">
                <a:hlinkClick r:id="rId9"/>
              </a:rPr>
              <a:t>kb.iu.edu/data/bbbf.html</a:t>
            </a:r>
            <a:endParaRPr lang="en-US" sz="1200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152400"/>
            <a:ext cx="6096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: </a:t>
            </a:r>
            <a:r>
              <a:rPr lang="en-US" sz="1400" dirty="0" smtClean="0"/>
              <a:t>Statewide IT Conference 2011 Bloomington/September 29-30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8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8788" y="1763713"/>
            <a:ext cx="8226425" cy="508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SharePoint Users’ Group</a:t>
            </a:r>
          </a:p>
          <a:p>
            <a:pPr eaLnBrk="1" hangingPunct="1"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https://iuspug.iu.edu</a:t>
            </a:r>
          </a:p>
        </p:txBody>
      </p:sp>
      <p:sp>
        <p:nvSpPr>
          <p:cNvPr id="13315" name="Text Box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Indiana University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455613" y="2514600"/>
            <a:ext cx="8226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SharePoint 2010 Lists</a:t>
            </a:r>
          </a:p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Cory P. Retherford</a:t>
            </a:r>
          </a:p>
        </p:txBody>
      </p:sp>
      <p:sp>
        <p:nvSpPr>
          <p:cNvPr id="13317" name="Rectangle 22"/>
          <p:cNvSpPr>
            <a:spLocks noChangeArrowheads="1"/>
          </p:cNvSpPr>
          <p:nvPr/>
        </p:nvSpPr>
        <p:spPr bwMode="auto">
          <a:xfrm>
            <a:off x="455613" y="4114800"/>
            <a:ext cx="822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15</a:t>
            </a:r>
            <a:r>
              <a:rPr lang="en-US" sz="1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P:\IUSPUG\Logos\IUSPUG Logos\IUSP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22" y="4857750"/>
            <a:ext cx="19050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oxes, inventory, product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55" y="3962399"/>
            <a:ext cx="1219200" cy="121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SharePoint Training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3581400"/>
          </a:xfrm>
        </p:spPr>
        <p:txBody>
          <a:bodyPr/>
          <a:lstStyle/>
          <a:p>
            <a:r>
              <a:rPr lang="en-US" sz="1600" dirty="0" smtClean="0"/>
              <a:t>SharePoint Lists</a:t>
            </a:r>
          </a:p>
          <a:p>
            <a:pPr lvl="1"/>
            <a:r>
              <a:rPr lang="en-US" sz="1600" dirty="0"/>
              <a:t>Non IU Attendees?</a:t>
            </a:r>
          </a:p>
          <a:p>
            <a:pPr lvl="1"/>
            <a:r>
              <a:rPr lang="en-US" sz="1600" dirty="0" smtClean="0"/>
              <a:t>IU IT Training Classes</a:t>
            </a:r>
          </a:p>
          <a:p>
            <a:pPr lvl="3"/>
            <a:r>
              <a:rPr lang="en-US" sz="1600" dirty="0" smtClean="0">
                <a:hlinkClick r:id="rId3"/>
              </a:rPr>
              <a:t>SharePoint 2010: Beyond the Basics</a:t>
            </a:r>
            <a:endParaRPr lang="en-US" sz="1600" dirty="0" smtClean="0"/>
          </a:p>
          <a:p>
            <a:pPr lvl="3"/>
            <a:r>
              <a:rPr lang="en-US" sz="1600" dirty="0" smtClean="0">
                <a:hlinkClick r:id="rId4"/>
              </a:rPr>
              <a:t>SharePoint 2010: The Basics</a:t>
            </a:r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2200" dirty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IUSPUG: IU SharePoint Users’ Group</a:t>
            </a:r>
            <a:endParaRPr lang="en-US" sz="1400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03252299"/>
              </p:ext>
            </p:extLst>
          </p:nvPr>
        </p:nvGraphicFramePr>
        <p:xfrm>
          <a:off x="5234420" y="3352800"/>
          <a:ext cx="3895725" cy="299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8629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SharePoint Lists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800600"/>
          </a:xfrm>
        </p:spPr>
        <p:txBody>
          <a:bodyPr/>
          <a:lstStyle/>
          <a:p>
            <a:r>
              <a:rPr lang="en-US" sz="1600" dirty="0" smtClean="0"/>
              <a:t>What Is A SharePoint List?</a:t>
            </a:r>
          </a:p>
          <a:p>
            <a:pPr lvl="1"/>
            <a:r>
              <a:rPr lang="en-US" sz="1600" dirty="0" smtClean="0"/>
              <a:t>Lists</a:t>
            </a:r>
          </a:p>
          <a:p>
            <a:pPr lvl="2"/>
            <a:r>
              <a:rPr lang="en-US" sz="1600" dirty="0" smtClean="0"/>
              <a:t>A Collection Of Information That You Share Using SharePoint</a:t>
            </a:r>
          </a:p>
          <a:p>
            <a:pPr lvl="3"/>
            <a:r>
              <a:rPr lang="en-US" sz="1600" dirty="0" smtClean="0"/>
              <a:t>Lists Can Be Data Libraries</a:t>
            </a:r>
          </a:p>
          <a:p>
            <a:pPr lvl="3"/>
            <a:r>
              <a:rPr lang="en-US" sz="1600" dirty="0" smtClean="0"/>
              <a:t>Lists Can Be BI</a:t>
            </a:r>
          </a:p>
          <a:p>
            <a:pPr lvl="3"/>
            <a:r>
              <a:rPr lang="en-US" sz="1600" dirty="0" smtClean="0"/>
              <a:t>Lists Can Be Announcements, Contacts, Events, Tasks, Calendars, Etc…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IUSPUG: IU SharePoint Users’ Group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74907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SharePoint Lists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800600"/>
          </a:xfrm>
        </p:spPr>
        <p:txBody>
          <a:bodyPr/>
          <a:lstStyle/>
          <a:p>
            <a:r>
              <a:rPr lang="en-US" sz="1600" dirty="0" smtClean="0"/>
              <a:t>Overview Of USSS Technology Inventory Solution</a:t>
            </a:r>
          </a:p>
          <a:p>
            <a:pPr lvl="1"/>
            <a:r>
              <a:rPr lang="en-US" sz="1600" dirty="0" smtClean="0"/>
              <a:t>Building No-code Applications From Lists</a:t>
            </a:r>
          </a:p>
          <a:p>
            <a:pPr lvl="2"/>
            <a:r>
              <a:rPr lang="en-US" sz="1600" dirty="0" smtClean="0"/>
              <a:t>This Is A Sandbox Solution</a:t>
            </a:r>
          </a:p>
          <a:p>
            <a:pPr lvl="3"/>
            <a:r>
              <a:rPr lang="en-US" sz="1600" dirty="0" smtClean="0"/>
              <a:t>That Means That It Was Built Entirely In SharePoint With No Code And No External Connections To Databases To Query Data Lists</a:t>
            </a:r>
          </a:p>
          <a:p>
            <a:pPr lvl="3"/>
            <a:r>
              <a:rPr lang="en-US" sz="1600" dirty="0" smtClean="0"/>
              <a:t>Input Data Form</a:t>
            </a:r>
          </a:p>
          <a:p>
            <a:pPr lvl="4"/>
            <a:r>
              <a:rPr lang="en-US" dirty="0" smtClean="0"/>
              <a:t>Various Views, Rules, Etc…</a:t>
            </a:r>
          </a:p>
          <a:p>
            <a:pPr marL="800100" lvl="1"/>
            <a:r>
              <a:rPr lang="en-US" sz="1600" b="1" dirty="0">
                <a:hlinkClick r:id="rId3"/>
              </a:rPr>
              <a:t>h</a:t>
            </a:r>
            <a:r>
              <a:rPr lang="en-US" sz="1600" b="1" dirty="0" smtClean="0">
                <a:hlinkClick r:id="rId3"/>
              </a:rPr>
              <a:t>ttps://usss.iu.edu</a:t>
            </a:r>
            <a:endParaRPr lang="en-US" sz="1600" b="1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IUSPUG: IU SharePoint Users’ Group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59780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Todays Agenda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3581400"/>
          </a:xfrm>
        </p:spPr>
        <p:txBody>
          <a:bodyPr/>
          <a:lstStyle/>
          <a:p>
            <a:r>
              <a:rPr lang="en-US" sz="2000" dirty="0" smtClean="0"/>
              <a:t>Its our last meeting of the year!</a:t>
            </a:r>
          </a:p>
          <a:p>
            <a:r>
              <a:rPr lang="en-US" sz="2000" dirty="0" smtClean="0"/>
              <a:t>September IUSPUG</a:t>
            </a:r>
          </a:p>
          <a:p>
            <a:pPr lvl="1"/>
            <a:r>
              <a:rPr lang="en-US" sz="2000" dirty="0" smtClean="0"/>
              <a:t>IT Statewide Conference Presentation</a:t>
            </a:r>
          </a:p>
          <a:p>
            <a:pPr lvl="2"/>
            <a:r>
              <a:rPr lang="en-US" sz="1600" dirty="0" smtClean="0"/>
              <a:t>SharePoint My Sites</a:t>
            </a:r>
          </a:p>
          <a:p>
            <a:r>
              <a:rPr lang="en-US" sz="2000" dirty="0" smtClean="0"/>
              <a:t>Forums </a:t>
            </a:r>
            <a:r>
              <a:rPr lang="en-US" sz="2000" dirty="0"/>
              <a:t>Updates - </a:t>
            </a:r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iuspug.iu.edu/Lists/General%20Discussion/AllItems.aspx</a:t>
            </a:r>
            <a:endParaRPr lang="en-US" sz="1200" dirty="0" smtClean="0"/>
          </a:p>
          <a:p>
            <a:pPr lvl="1"/>
            <a:r>
              <a:rPr lang="en-US" sz="2000" dirty="0" smtClean="0"/>
              <a:t>Should we add Lists?</a:t>
            </a:r>
          </a:p>
          <a:p>
            <a:r>
              <a:rPr lang="en-US" sz="2000" dirty="0" smtClean="0"/>
              <a:t>SharePoint Lists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IUSPUG: IU SharePoint Users’ Group</a:t>
            </a:r>
            <a:endParaRPr lang="en-US" sz="1400" dirty="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7" name="Picture 2" descr="https://sp.indiana.edu/iuspug/Shared%20Resources/MOSS2010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2362200" cy="72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98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SharePoint Lists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800600"/>
          </a:xfrm>
        </p:spPr>
        <p:txBody>
          <a:bodyPr/>
          <a:lstStyle/>
          <a:p>
            <a:r>
              <a:rPr lang="en-US" sz="1600" dirty="0" smtClean="0"/>
              <a:t>Where Are The Lists Located So That You Can View/Edit/Create A List</a:t>
            </a:r>
          </a:p>
          <a:p>
            <a:pPr lvl="1"/>
            <a:r>
              <a:rPr lang="en-US" sz="1600" dirty="0" smtClean="0"/>
              <a:t>Site Actions (Need To Be A Site Admin)</a:t>
            </a:r>
          </a:p>
          <a:p>
            <a:pPr lvl="2"/>
            <a:r>
              <a:rPr lang="en-US" sz="1600" dirty="0" smtClean="0"/>
              <a:t>Site Administration &gt; Site Libraries And Lists </a:t>
            </a:r>
          </a:p>
          <a:p>
            <a:pPr lvl="3"/>
            <a:r>
              <a:rPr lang="en-US" sz="1600" dirty="0" smtClean="0"/>
              <a:t>Anyone With Access To The Site Can Create A List With Options As Well</a:t>
            </a:r>
          </a:p>
          <a:p>
            <a:pPr lvl="1"/>
            <a:r>
              <a:rPr lang="en-US" sz="1600" dirty="0" smtClean="0"/>
              <a:t>Alternatively Anyone With Read Rights Can View All Site Content &gt; Lists</a:t>
            </a:r>
            <a:endParaRPr lang="en-US" sz="1600" dirty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IUSPUG: IU SharePoint Users’ Group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95020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SharePoint Lists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800600"/>
          </a:xfrm>
        </p:spPr>
        <p:txBody>
          <a:bodyPr/>
          <a:lstStyle/>
          <a:p>
            <a:r>
              <a:rPr lang="en-US" sz="1600" dirty="0" smtClean="0"/>
              <a:t>Create New Content (Custom List)</a:t>
            </a:r>
          </a:p>
          <a:p>
            <a:pPr lvl="1"/>
            <a:r>
              <a:rPr lang="en-US" sz="1600" dirty="0" smtClean="0"/>
              <a:t>Inventory</a:t>
            </a:r>
          </a:p>
          <a:p>
            <a:pPr lvl="2"/>
            <a:r>
              <a:rPr lang="en-US" sz="1600" dirty="0" smtClean="0"/>
              <a:t>Overview List Settings</a:t>
            </a:r>
          </a:p>
          <a:p>
            <a:pPr lvl="1"/>
            <a:r>
              <a:rPr lang="en-US" sz="1600" dirty="0" smtClean="0"/>
              <a:t>Create Columns</a:t>
            </a:r>
          </a:p>
          <a:p>
            <a:pPr lvl="2"/>
            <a:r>
              <a:rPr lang="en-US" sz="1600" dirty="0" smtClean="0"/>
              <a:t>Columns Settings</a:t>
            </a:r>
          </a:p>
          <a:p>
            <a:pPr lvl="3"/>
            <a:r>
              <a:rPr lang="en-US" sz="1600" dirty="0" smtClean="0"/>
              <a:t>Lookups (List</a:t>
            </a:r>
            <a:r>
              <a:rPr lang="en-US" sz="1600" dirty="0" smtClean="0"/>
              <a:t>)</a:t>
            </a:r>
          </a:p>
          <a:p>
            <a:pPr lvl="4"/>
            <a:r>
              <a:rPr lang="en-US" sz="1600" dirty="0" smtClean="0"/>
              <a:t>Limits to how many you can have</a:t>
            </a:r>
            <a:endParaRPr lang="en-US" sz="1600" dirty="0" smtClean="0"/>
          </a:p>
          <a:p>
            <a:pPr lvl="3"/>
            <a:r>
              <a:rPr lang="en-US" sz="1600" dirty="0" smtClean="0"/>
              <a:t>Choice</a:t>
            </a:r>
          </a:p>
          <a:p>
            <a:pPr lvl="3"/>
            <a:r>
              <a:rPr lang="en-US" sz="1600" dirty="0" smtClean="0"/>
              <a:t>Yes/No</a:t>
            </a:r>
          </a:p>
          <a:p>
            <a:pPr lvl="3"/>
            <a:r>
              <a:rPr lang="en-US" sz="1600" dirty="0" smtClean="0"/>
              <a:t>Single Line Of Text</a:t>
            </a:r>
          </a:p>
          <a:p>
            <a:pPr lvl="3"/>
            <a:r>
              <a:rPr lang="en-US" sz="1600" dirty="0" smtClean="0"/>
              <a:t>Date And Time</a:t>
            </a:r>
          </a:p>
          <a:p>
            <a:pPr lvl="3"/>
            <a:r>
              <a:rPr lang="en-US" sz="1600" dirty="0" smtClean="0"/>
              <a:t>Person Or Group</a:t>
            </a:r>
          </a:p>
          <a:p>
            <a:pPr lvl="1"/>
            <a:r>
              <a:rPr lang="en-US" sz="1600" dirty="0" smtClean="0"/>
              <a:t>Views</a:t>
            </a:r>
          </a:p>
          <a:p>
            <a:pPr lvl="2"/>
            <a:r>
              <a:rPr lang="en-US" sz="1600" dirty="0" smtClean="0"/>
              <a:t>Forms, Etc…</a:t>
            </a:r>
          </a:p>
          <a:p>
            <a:pPr lvl="2"/>
            <a:endParaRPr lang="en-US" sz="1600" dirty="0"/>
          </a:p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usss.iu.edu/sites/ts/ListsPresentation</a:t>
            </a:r>
            <a:endParaRPr lang="en-US" sz="1600" dirty="0"/>
          </a:p>
          <a:p>
            <a:pPr lvl="2"/>
            <a:endParaRPr lang="en-US" sz="1600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IUSPUG: IU SharePoint Users’ Group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6297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SharePoint Lists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800600"/>
          </a:xfrm>
        </p:spPr>
        <p:txBody>
          <a:bodyPr/>
          <a:lstStyle/>
          <a:p>
            <a:r>
              <a:rPr lang="en-US" sz="1600" dirty="0" smtClean="0"/>
              <a:t>Export Data</a:t>
            </a:r>
          </a:p>
          <a:p>
            <a:pPr lvl="1"/>
            <a:r>
              <a:rPr lang="en-US" sz="1600" dirty="0" smtClean="0"/>
              <a:t>Export to Excel</a:t>
            </a:r>
          </a:p>
          <a:p>
            <a:r>
              <a:rPr lang="en-US" sz="1600" dirty="0" smtClean="0"/>
              <a:t>Importing </a:t>
            </a:r>
            <a:r>
              <a:rPr lang="en-US" sz="1600" dirty="0"/>
              <a:t>Excel Data</a:t>
            </a:r>
          </a:p>
          <a:p>
            <a:pPr lvl="1"/>
            <a:r>
              <a:rPr lang="en-US" sz="1600" dirty="0"/>
              <a:t>Create &gt; More Options</a:t>
            </a:r>
          </a:p>
          <a:p>
            <a:pPr lvl="2"/>
            <a:r>
              <a:rPr lang="en-US" sz="1600" dirty="0"/>
              <a:t>Import </a:t>
            </a:r>
            <a:r>
              <a:rPr lang="en-US" sz="1600" dirty="0" smtClean="0"/>
              <a:t>Spreadsheet</a:t>
            </a:r>
          </a:p>
          <a:p>
            <a:pPr lvl="3"/>
            <a:r>
              <a:rPr lang="en-US" sz="1600" dirty="0" smtClean="0"/>
              <a:t>Browse to document</a:t>
            </a:r>
            <a:endParaRPr lang="en-US" sz="1600" dirty="0"/>
          </a:p>
          <a:p>
            <a:pPr lvl="2"/>
            <a:r>
              <a:rPr lang="en-US" sz="1600" dirty="0"/>
              <a:t>Datasheet </a:t>
            </a:r>
            <a:r>
              <a:rPr lang="en-US" sz="1600" dirty="0" smtClean="0"/>
              <a:t>View</a:t>
            </a:r>
          </a:p>
          <a:p>
            <a:endParaRPr lang="en-US" sz="1600" dirty="0" smtClean="0">
              <a:hlinkClick r:id="rId3"/>
            </a:endParaRPr>
          </a:p>
          <a:p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usss.iu.edu/sites/ts</a:t>
            </a:r>
            <a:endParaRPr lang="en-US" sz="1600" dirty="0"/>
          </a:p>
          <a:p>
            <a:endParaRPr lang="en-US" sz="1600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IUSPUG: IU SharePoint Users’ Group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524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SharePoint Lists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800600"/>
          </a:xfrm>
        </p:spPr>
        <p:txBody>
          <a:bodyPr/>
          <a:lstStyle/>
          <a:p>
            <a:r>
              <a:rPr lang="en-US" sz="1600" dirty="0" smtClean="0"/>
              <a:t>What Is SharePoint Designer?</a:t>
            </a:r>
          </a:p>
          <a:p>
            <a:pPr lvl="1"/>
            <a:r>
              <a:rPr lang="en-US" sz="1600" dirty="0" smtClean="0"/>
              <a:t>Specialized Html Editor And Web Design Authoring Tool For Creating Or Modifying Microsoft SharePoint Sites And Web Pages And More…</a:t>
            </a:r>
          </a:p>
          <a:p>
            <a:r>
              <a:rPr lang="en-US" sz="1600" dirty="0" smtClean="0"/>
              <a:t>Where To Get Microsoft SharePoint Designer 2010</a:t>
            </a:r>
          </a:p>
          <a:p>
            <a:pPr lvl="1"/>
            <a:r>
              <a:rPr lang="en-US" sz="1600" dirty="0" smtClean="0"/>
              <a:t>IUWare.iu.edu Or </a:t>
            </a:r>
            <a:r>
              <a:rPr lang="en-US" sz="1600" dirty="0" smtClean="0">
                <a:hlinkClick r:id="rId3"/>
              </a:rPr>
              <a:t>Www.Microsoft.com</a:t>
            </a:r>
            <a:endParaRPr lang="en-US" sz="1600" dirty="0" smtClean="0"/>
          </a:p>
          <a:p>
            <a:r>
              <a:rPr lang="en-US" sz="1600" dirty="0" smtClean="0"/>
              <a:t>Open And Overview SharePoint Designer 2010</a:t>
            </a:r>
          </a:p>
          <a:p>
            <a:pPr lvl="1"/>
            <a:r>
              <a:rPr lang="en-US" sz="1600" dirty="0" smtClean="0"/>
              <a:t>Various Functions</a:t>
            </a:r>
            <a:endParaRPr lang="en-US" sz="1200" dirty="0" smtClean="0"/>
          </a:p>
          <a:p>
            <a:pPr lvl="2"/>
            <a:r>
              <a:rPr lang="en-US" sz="1600" dirty="0" smtClean="0"/>
              <a:t>Used This Tool To Build And Author The Following Sites</a:t>
            </a:r>
          </a:p>
          <a:p>
            <a:pPr lvl="3"/>
            <a:r>
              <a:rPr lang="en-US" sz="1600" dirty="0" smtClean="0">
                <a:hlinkClick r:id="rId4"/>
              </a:rPr>
              <a:t>https://Usss.Iu.Edu</a:t>
            </a:r>
            <a:endParaRPr lang="en-US" sz="1600" dirty="0" smtClean="0"/>
          </a:p>
          <a:p>
            <a:pPr lvl="3"/>
            <a:r>
              <a:rPr lang="en-US" sz="1600" dirty="0" smtClean="0">
                <a:hlinkClick r:id="rId5"/>
              </a:rPr>
              <a:t>https://Iuspug.Iu.Edu</a:t>
            </a:r>
            <a:endParaRPr lang="en-US" sz="1600" dirty="0" smtClean="0"/>
          </a:p>
          <a:p>
            <a:pPr lvl="3"/>
            <a:r>
              <a:rPr lang="en-US" sz="1600" dirty="0" smtClean="0">
                <a:hlinkClick r:id="rId6"/>
              </a:rPr>
              <a:t>http://Www.Retherfords.Com/Blogs/Coryretherford</a:t>
            </a:r>
            <a:endParaRPr lang="en-US" sz="1600" dirty="0" smtClean="0"/>
          </a:p>
          <a:p>
            <a:pPr lvl="3"/>
            <a:r>
              <a:rPr lang="en-US" sz="1600" dirty="0" smtClean="0">
                <a:hlinkClick r:id="rId7"/>
              </a:rPr>
              <a:t>http://Www.Retherfords.Com/Blogs/Coryretherford/Scuba</a:t>
            </a:r>
            <a:endParaRPr lang="en-US" sz="1600" dirty="0" smtClean="0"/>
          </a:p>
          <a:p>
            <a:pPr lvl="3"/>
            <a:r>
              <a:rPr lang="en-US" sz="1600" dirty="0" smtClean="0"/>
              <a:t>And Many More…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IUSPUG: IU SharePoint Users’ Group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657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SharePoint Lists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800600"/>
          </a:xfrm>
        </p:spPr>
        <p:txBody>
          <a:bodyPr/>
          <a:lstStyle/>
          <a:p>
            <a:r>
              <a:rPr lang="en-US" sz="1600" dirty="0" smtClean="0"/>
              <a:t>BCS Connections Using SharePoint Designer</a:t>
            </a:r>
          </a:p>
          <a:p>
            <a:pPr lvl="1"/>
            <a:r>
              <a:rPr lang="en-US" sz="1600" dirty="0" smtClean="0"/>
              <a:t>Open SharePoint Designer</a:t>
            </a:r>
          </a:p>
          <a:p>
            <a:pPr lvl="2"/>
            <a:r>
              <a:rPr lang="en-US" sz="1600" dirty="0" smtClean="0"/>
              <a:t>Select Your Site (Collection)</a:t>
            </a:r>
          </a:p>
          <a:p>
            <a:pPr lvl="3"/>
            <a:r>
              <a:rPr lang="en-US" sz="1600" dirty="0" smtClean="0"/>
              <a:t>External Content Types &gt; Creation</a:t>
            </a:r>
          </a:p>
          <a:p>
            <a:pPr lvl="4"/>
            <a:r>
              <a:rPr lang="en-US" sz="1600" dirty="0" smtClean="0"/>
              <a:t>In-uits-chedd1.ads.iu.edu</a:t>
            </a:r>
          </a:p>
          <a:p>
            <a:pPr lvl="1"/>
            <a:r>
              <a:rPr lang="en-US" sz="1600" dirty="0" smtClean="0"/>
              <a:t>Site Action &gt; More Options &gt; External List</a:t>
            </a:r>
          </a:p>
          <a:p>
            <a:pPr lvl="2"/>
            <a:r>
              <a:rPr lang="en-US" sz="1600" dirty="0" smtClean="0"/>
              <a:t>Authentication Mode In Designer</a:t>
            </a:r>
          </a:p>
          <a:p>
            <a:pPr lvl="1"/>
            <a:r>
              <a:rPr lang="en-US" sz="1600" dirty="0" smtClean="0"/>
              <a:t>You Can Then Update The DB In Datasheet View Or Using A Form…</a:t>
            </a:r>
          </a:p>
          <a:p>
            <a:pPr lvl="2"/>
            <a:r>
              <a:rPr lang="en-US" sz="1200" dirty="0">
                <a:hlinkClick r:id="rId3"/>
              </a:rPr>
              <a:t>h</a:t>
            </a:r>
            <a:r>
              <a:rPr lang="en-US" sz="1200" dirty="0" smtClean="0">
                <a:hlinkClick r:id="rId3"/>
              </a:rPr>
              <a:t>ttp://Www.Retherfords.Com/Blogs/Coryretherford/Lists/BCS Forums/</a:t>
            </a:r>
            <a:endParaRPr lang="en-US" sz="1200" dirty="0" smtClean="0"/>
          </a:p>
          <a:p>
            <a:pPr lvl="1"/>
            <a:r>
              <a:rPr lang="it-IT" sz="1600" dirty="0">
                <a:hlinkClick r:id="rId4"/>
              </a:rPr>
              <a:t>h</a:t>
            </a:r>
            <a:r>
              <a:rPr lang="it-IT" sz="1600" dirty="0" smtClean="0">
                <a:hlinkClick r:id="rId4"/>
              </a:rPr>
              <a:t>ttps://usss.iu.edu/Sites/Ts/Lists/DEV CHE DB BCS/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2200" dirty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IUSPUG: IU SharePoint Users’ Group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3523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SharePoint Lists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800600"/>
          </a:xfrm>
        </p:spPr>
        <p:txBody>
          <a:bodyPr/>
          <a:lstStyle/>
          <a:p>
            <a:r>
              <a:rPr lang="en-US" sz="1600" dirty="0" smtClean="0"/>
              <a:t>Use of Microsoft Visual Studio 2010</a:t>
            </a:r>
          </a:p>
          <a:p>
            <a:pPr lvl="1"/>
            <a:r>
              <a:rPr lang="en-US" sz="1600" dirty="0" smtClean="0"/>
              <a:t>Future topic for those who can stomach it!</a:t>
            </a:r>
          </a:p>
          <a:p>
            <a:pPr lvl="2"/>
            <a:r>
              <a:rPr lang="en-US" sz="1600" dirty="0" smtClean="0"/>
              <a:t>Advanced Code Solutions (Sandboxed)</a:t>
            </a:r>
          </a:p>
          <a:p>
            <a:pPr lvl="2"/>
            <a:r>
              <a:rPr lang="en-US" sz="1600" dirty="0" smtClean="0"/>
              <a:t>Andy </a:t>
            </a:r>
            <a:r>
              <a:rPr lang="en-US" sz="1600" dirty="0"/>
              <a:t>Hill</a:t>
            </a:r>
          </a:p>
          <a:p>
            <a:pPr lvl="2"/>
            <a:endParaRPr lang="en-US" sz="2200" dirty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IUSPUG: IU SharePoint Users’ Group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3919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543800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and Project Proposals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3581400"/>
          </a:xfrm>
        </p:spPr>
        <p:txBody>
          <a:bodyPr/>
          <a:lstStyle/>
          <a:p>
            <a:r>
              <a:rPr lang="en-US" sz="1600" dirty="0" smtClean="0"/>
              <a:t>Project Proposals (Do you have an idea for a new IUSPUG project?)</a:t>
            </a:r>
          </a:p>
          <a:p>
            <a:pPr lvl="1"/>
            <a:r>
              <a:rPr lang="en-US" sz="1600" dirty="0" smtClean="0"/>
              <a:t>Do you have existing business needs or functionality that we could collaborate on and be shared as a solution?</a:t>
            </a:r>
          </a:p>
          <a:p>
            <a:pPr lvl="1"/>
            <a:r>
              <a:rPr lang="en-US" sz="1600" dirty="0" smtClean="0"/>
              <a:t>Let us know by using the </a:t>
            </a:r>
            <a:r>
              <a:rPr lang="en-US" sz="1600" dirty="0" smtClean="0">
                <a:solidFill>
                  <a:schemeClr val="accent1"/>
                </a:solidFill>
              </a:rPr>
              <a:t>Contact Us </a:t>
            </a:r>
            <a:r>
              <a:rPr lang="en-US" sz="1600" dirty="0" smtClean="0"/>
              <a:t>on the </a:t>
            </a:r>
            <a:r>
              <a:rPr lang="en-US" sz="1600" dirty="0" smtClean="0">
                <a:hlinkClick r:id="rId3"/>
              </a:rPr>
              <a:t>https://iuspug.iu.edu</a:t>
            </a:r>
            <a:r>
              <a:rPr lang="en-US" sz="1600" dirty="0" smtClean="0"/>
              <a:t> website at the bottom!</a:t>
            </a:r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IUSPUG: IU SharePoint Users’ Group</a:t>
            </a:r>
            <a:endParaRPr lang="en-US" sz="14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55" y="2657475"/>
            <a:ext cx="2428875" cy="771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218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543800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SharePoint Presentations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3581400"/>
          </a:xfrm>
        </p:spPr>
        <p:txBody>
          <a:bodyPr/>
          <a:lstStyle/>
          <a:p>
            <a:r>
              <a:rPr lang="en-US" sz="2000" b="1" dirty="0" smtClean="0"/>
              <a:t>Calling all Presenters</a:t>
            </a:r>
          </a:p>
          <a:p>
            <a:pPr lvl="1"/>
            <a:r>
              <a:rPr lang="en-US" sz="1600" dirty="0" smtClean="0"/>
              <a:t>Anyone want to present to the SPUG!?</a:t>
            </a:r>
            <a:endParaRPr lang="en-US" sz="1600" dirty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IUSPUG: IU SharePoint Users’ Group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90655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Topics of Discussion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038600"/>
          </a:xfrm>
        </p:spPr>
        <p:txBody>
          <a:bodyPr/>
          <a:lstStyle/>
          <a:p>
            <a:r>
              <a:rPr lang="en-US" sz="2000" dirty="0" smtClean="0"/>
              <a:t>PowerPivot for SharePoint</a:t>
            </a:r>
          </a:p>
          <a:p>
            <a:r>
              <a:rPr lang="en-US" sz="2000" dirty="0" smtClean="0"/>
              <a:t>Excel PowerPivot Lesson</a:t>
            </a:r>
          </a:p>
          <a:p>
            <a:r>
              <a:rPr lang="en-US" sz="2000" dirty="0" smtClean="0"/>
              <a:t>SharePoint Designer 2010 Overview</a:t>
            </a:r>
          </a:p>
          <a:p>
            <a:r>
              <a:rPr lang="en-US" sz="2000" dirty="0"/>
              <a:t>Authoring Tools</a:t>
            </a:r>
          </a:p>
          <a:p>
            <a:pPr lvl="1"/>
            <a:r>
              <a:rPr lang="en-US" sz="1600" dirty="0"/>
              <a:t>Microsoft SharePoint Designer 2010</a:t>
            </a:r>
          </a:p>
          <a:p>
            <a:pPr lvl="1"/>
            <a:r>
              <a:rPr lang="en-US" sz="1600" dirty="0"/>
              <a:t>Microsoft SharePoint Designer Dashboard</a:t>
            </a:r>
          </a:p>
          <a:p>
            <a:pPr lvl="1"/>
            <a:r>
              <a:rPr lang="en-US" sz="1600" dirty="0"/>
              <a:t>SQL Server Report Builder</a:t>
            </a:r>
          </a:p>
          <a:p>
            <a:r>
              <a:rPr lang="en-US" sz="2000" dirty="0" smtClean="0"/>
              <a:t>SharePoint 2010 Business Intelligence</a:t>
            </a:r>
          </a:p>
          <a:p>
            <a:pPr lvl="1"/>
            <a:r>
              <a:rPr lang="en-US" sz="1600" dirty="0" smtClean="0"/>
              <a:t>Microsoft PerformancePoint and PowerPivot Services</a:t>
            </a:r>
            <a:endParaRPr lang="en-US" sz="1200" dirty="0" smtClean="0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IUSPUG: IU SharePoint Users’ Group</a:t>
            </a:r>
            <a:endParaRPr lang="en-US" sz="1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Topics of Discussion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038600"/>
          </a:xfrm>
        </p:spPr>
        <p:txBody>
          <a:bodyPr/>
          <a:lstStyle/>
          <a:p>
            <a:r>
              <a:rPr lang="en-US" sz="2000" dirty="0" smtClean="0"/>
              <a:t>StoragePoint (RBS)</a:t>
            </a:r>
          </a:p>
          <a:p>
            <a:r>
              <a:rPr lang="en-US" sz="2000" dirty="0" smtClean="0"/>
              <a:t>Personal Dashboards</a:t>
            </a:r>
          </a:p>
          <a:p>
            <a:r>
              <a:rPr lang="en-US" sz="2000" dirty="0" smtClean="0"/>
              <a:t>Search (SharePoint)</a:t>
            </a:r>
          </a:p>
          <a:p>
            <a:pPr lvl="1"/>
            <a:r>
              <a:rPr lang="en-US" sz="1600" dirty="0" smtClean="0"/>
              <a:t>Windows OS</a:t>
            </a:r>
            <a:endParaRPr lang="en-US" sz="1600" dirty="0"/>
          </a:p>
          <a:p>
            <a:r>
              <a:rPr lang="en-US" sz="2000" dirty="0" smtClean="0"/>
              <a:t>Academic Solutions Built on SharePoint</a:t>
            </a:r>
          </a:p>
          <a:p>
            <a:pPr lvl="1"/>
            <a:r>
              <a:rPr lang="en-US" sz="1600" dirty="0"/>
              <a:t>Ticket System</a:t>
            </a:r>
          </a:p>
          <a:p>
            <a:pPr lvl="1"/>
            <a:r>
              <a:rPr lang="en-US" sz="1600" dirty="0"/>
              <a:t>Asset Inventory</a:t>
            </a:r>
          </a:p>
          <a:p>
            <a:pPr lvl="1"/>
            <a:r>
              <a:rPr lang="en-US" sz="1600" dirty="0" smtClean="0"/>
              <a:t>InfoPath</a:t>
            </a:r>
            <a:endParaRPr lang="en-US" sz="1600" dirty="0"/>
          </a:p>
          <a:p>
            <a:pPr lvl="1"/>
            <a:r>
              <a:rPr lang="en-US" sz="1600" dirty="0"/>
              <a:t>Web Parts </a:t>
            </a:r>
            <a:r>
              <a:rPr lang="en-US" sz="1600" dirty="0" smtClean="0"/>
              <a:t>creation</a:t>
            </a:r>
          </a:p>
          <a:p>
            <a:pPr lvl="2"/>
            <a:r>
              <a:rPr lang="en-US" sz="1600" dirty="0" smtClean="0"/>
              <a:t>AD groups/users lookup</a:t>
            </a: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IUSPUG: IU SharePoint Users’ Group</a:t>
            </a:r>
            <a:endParaRPr lang="en-US" sz="1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715038" cy="1643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7"/>
          <p:cNvSpPr>
            <a:spLocks noGrp="1" noChangeArrowheads="1"/>
          </p:cNvSpPr>
          <p:nvPr>
            <p:ph type="ctrTitle"/>
          </p:nvPr>
        </p:nvSpPr>
        <p:spPr>
          <a:xfrm>
            <a:off x="-3176" y="152400"/>
            <a:ext cx="9143999" cy="13716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SharePoint Has Made Access To My Digital Information At IU More Convenient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455612" y="2624715"/>
            <a:ext cx="8226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22"/>
          <p:cNvSpPr>
            <a:spLocks noChangeArrowheads="1"/>
          </p:cNvSpPr>
          <p:nvPr/>
        </p:nvSpPr>
        <p:spPr bwMode="auto">
          <a:xfrm>
            <a:off x="434831" y="4256088"/>
            <a:ext cx="822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29</a:t>
            </a:r>
            <a:r>
              <a:rPr lang="en-US" sz="1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2011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66" y="2912663"/>
            <a:ext cx="2825751" cy="137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P:\IUSPUG\Logos\IUSPUG Logos\IUSPU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543" y="4886325"/>
            <a:ext cx="19050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34830" y="1752600"/>
            <a:ext cx="8226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endPara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Presenters</a:t>
            </a:r>
            <a:b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Cory P.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Retherford</a:t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 LeBeau</a:t>
            </a:r>
          </a:p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28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886200"/>
            <a:ext cx="20002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IUSPUG: IU SharePoint Users’ Group</a:t>
            </a:r>
            <a:endParaRPr lang="en-US" sz="1400" dirty="0" smtClean="0"/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3161417" y="4670425"/>
            <a:ext cx="2940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https://iuspug.iu.edu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1136650" y="2581275"/>
            <a:ext cx="78549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600" dirty="0" smtClean="0"/>
              <a:t>Thank you for your attendance.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 smtClean="0"/>
              <a:t>The Indiana University SharePoint Users Group goals are to </a:t>
            </a:r>
            <a:r>
              <a:rPr lang="en-US" sz="1600" dirty="0"/>
              <a:t>provide you </a:t>
            </a:r>
            <a:r>
              <a:rPr lang="en-US" sz="1600" dirty="0" smtClean="0"/>
              <a:t>with the </a:t>
            </a:r>
            <a:r>
              <a:rPr lang="en-US" sz="1600" dirty="0"/>
              <a:t>tools </a:t>
            </a:r>
            <a:r>
              <a:rPr lang="en-US" sz="1600" dirty="0" smtClean="0"/>
              <a:t>and resources to engage, connect, and collaborate with </a:t>
            </a:r>
            <a:r>
              <a:rPr lang="en-US" sz="1600" dirty="0"/>
              <a:t>the Indiana University SharePoint </a:t>
            </a:r>
            <a:r>
              <a:rPr lang="en-US" sz="1600" dirty="0" smtClean="0"/>
              <a:t>community.  We hope to facilitate communication and discussion about SharePoint and Microsoft products.</a:t>
            </a:r>
          </a:p>
          <a:p>
            <a:pPr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Monthly Meetings – In person, Video conferencing, Breeze, and phone</a:t>
            </a:r>
          </a:p>
        </p:txBody>
      </p:sp>
      <p:pic>
        <p:nvPicPr>
          <p:cNvPr id="7" name="Picture 2" descr="P:\IUSPUG\Logos\IUSPUG Logos\IUSPU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22" y="685800"/>
            <a:ext cx="19050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3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990214"/>
            <a:ext cx="2428875" cy="771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152400"/>
            <a:ext cx="6096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: </a:t>
            </a:r>
            <a:r>
              <a:rPr lang="en-US" sz="1400" dirty="0" smtClean="0"/>
              <a:t>Statewide IT Conference 2011 Bloomington/September 29-30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47117" y="5145143"/>
            <a:ext cx="2940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https://iuspug.iu.edu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022350" y="2519362"/>
            <a:ext cx="78549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i="0" dirty="0" smtClean="0"/>
              <a:t>Thank you for your attendance and we hope this was an informative session.</a:t>
            </a:r>
          </a:p>
          <a:p>
            <a:pPr>
              <a:defRPr/>
            </a:pPr>
            <a:endParaRPr lang="en-US" sz="1600" i="0" dirty="0"/>
          </a:p>
          <a:p>
            <a:pPr>
              <a:defRPr/>
            </a:pPr>
            <a:r>
              <a:rPr lang="en-US" sz="1600" i="0" dirty="0" smtClean="0"/>
              <a:t>You can visit the Indiana University SharePoint Users’ Group website to access additional resources, and engage, connect, and collaborate with </a:t>
            </a:r>
            <a:r>
              <a:rPr lang="en-US" sz="1600" i="0" dirty="0"/>
              <a:t>the Indiana University SharePoint </a:t>
            </a:r>
            <a:r>
              <a:rPr lang="en-US" sz="1600" i="0" dirty="0" smtClean="0"/>
              <a:t>community.</a:t>
            </a:r>
            <a:br>
              <a:rPr lang="en-US" sz="1600" i="0" dirty="0" smtClean="0"/>
            </a:br>
            <a:r>
              <a:rPr lang="en-US" sz="1600" i="0" dirty="0" smtClean="0"/>
              <a:t/>
            </a:r>
            <a:br>
              <a:rPr lang="en-US" sz="1600" i="0" dirty="0" smtClean="0"/>
            </a:br>
            <a:r>
              <a:rPr lang="en-US" sz="1600" i="0" dirty="0" smtClean="0"/>
              <a:t>Monthly meetings are usually held on the 3</a:t>
            </a:r>
            <a:r>
              <a:rPr lang="en-US" sz="1600" i="0" baseline="30000" dirty="0" smtClean="0"/>
              <a:t>rd</a:t>
            </a:r>
            <a:r>
              <a:rPr lang="en-US" sz="1600" i="0" dirty="0" smtClean="0"/>
              <a:t> Tuesday of every month both in-person and via Adobe Connect.</a:t>
            </a:r>
          </a:p>
          <a:p>
            <a:pPr>
              <a:defRPr/>
            </a:pPr>
            <a:endParaRPr lang="en-US" sz="1600" i="0" dirty="0"/>
          </a:p>
          <a:p>
            <a:pPr>
              <a:defRPr/>
            </a:pPr>
            <a:r>
              <a:rPr lang="en-US" sz="1600" i="0" dirty="0" smtClean="0"/>
              <a:t>For more information visit the IUSPUG site and be sure to </a:t>
            </a:r>
            <a:r>
              <a:rPr lang="en-US" sz="1600" i="0" dirty="0" smtClean="0">
                <a:solidFill>
                  <a:schemeClr val="accent1"/>
                </a:solidFill>
              </a:rPr>
              <a:t>Contact Us</a:t>
            </a:r>
            <a:r>
              <a:rPr lang="en-US" sz="1600" i="0" dirty="0" smtClean="0"/>
              <a:t>!</a:t>
            </a:r>
          </a:p>
        </p:txBody>
      </p:sp>
      <p:pic>
        <p:nvPicPr>
          <p:cNvPr id="10" name="Picture 9" descr="P:\IUSPUG\Logos\IUSPUG Logos\IUSPU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628649"/>
            <a:ext cx="19050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627351"/>
            <a:ext cx="1781175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1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2743200" y="685800"/>
            <a:ext cx="3657600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Todays Agenda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572000"/>
          </a:xfrm>
        </p:spPr>
        <p:txBody>
          <a:bodyPr/>
          <a:lstStyle/>
          <a:p>
            <a:r>
              <a:rPr lang="en-US" sz="2000" dirty="0" smtClean="0"/>
              <a:t>Overview of SharePoint My Sites</a:t>
            </a:r>
          </a:p>
          <a:p>
            <a:r>
              <a:rPr lang="en-US" sz="2000" dirty="0" smtClean="0"/>
              <a:t>The IU SharePoint Cloud</a:t>
            </a:r>
          </a:p>
          <a:p>
            <a:pPr lvl="1"/>
            <a:r>
              <a:rPr lang="en-US" sz="2000" dirty="0" smtClean="0"/>
              <a:t>Office Web Apps</a:t>
            </a:r>
          </a:p>
          <a:p>
            <a:pPr lvl="1"/>
            <a:r>
              <a:rPr lang="en-US" sz="2000" dirty="0" smtClean="0"/>
              <a:t>Office client integration</a:t>
            </a:r>
          </a:p>
          <a:p>
            <a:pPr lvl="1"/>
            <a:r>
              <a:rPr lang="en-US" sz="2000" dirty="0" smtClean="0"/>
              <a:t>Centralized data storage</a:t>
            </a:r>
          </a:p>
          <a:p>
            <a:pPr lvl="1"/>
            <a:r>
              <a:rPr lang="en-US" sz="2000" dirty="0" smtClean="0"/>
              <a:t>Integration with existing services</a:t>
            </a:r>
          </a:p>
          <a:p>
            <a:r>
              <a:rPr lang="en-US" sz="2000" dirty="0" smtClean="0"/>
              <a:t>Additional </a:t>
            </a:r>
            <a:r>
              <a:rPr lang="en-US" sz="2000" dirty="0"/>
              <a:t>i</a:t>
            </a:r>
            <a:r>
              <a:rPr lang="en-US" sz="2000" dirty="0" smtClean="0"/>
              <a:t>nformation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>RESOURCES</a:t>
            </a:r>
          </a:p>
          <a:p>
            <a:pPr marL="0" indent="0">
              <a:buNone/>
            </a:pPr>
            <a:r>
              <a:rPr lang="en-US" sz="1200" b="1" dirty="0" smtClean="0"/>
              <a:t>Indiana University Users’ Group - </a:t>
            </a:r>
            <a:r>
              <a:rPr lang="en-US" sz="1200" b="1" dirty="0" smtClean="0">
                <a:hlinkClick r:id="rId5"/>
              </a:rPr>
              <a:t>https</a:t>
            </a:r>
            <a:r>
              <a:rPr lang="en-US" sz="1200" b="1" dirty="0">
                <a:hlinkClick r:id="rId5"/>
              </a:rPr>
              <a:t>://</a:t>
            </a:r>
            <a:r>
              <a:rPr lang="en-US" sz="1200" b="1" dirty="0" smtClean="0">
                <a:hlinkClick r:id="rId5"/>
              </a:rPr>
              <a:t>iuspug.iu.edu</a:t>
            </a:r>
            <a:endParaRPr lang="en-US" sz="1200" b="1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152400"/>
            <a:ext cx="6096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: </a:t>
            </a:r>
            <a:r>
              <a:rPr lang="en-US" sz="1400" dirty="0" smtClean="0"/>
              <a:t>Statewide IT Conference 2011 Bloomington/September 29-30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9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03" y="3124200"/>
            <a:ext cx="4482424" cy="2797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2628900" y="685800"/>
            <a:ext cx="3886200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My Sites Overview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572000"/>
          </a:xfrm>
        </p:spPr>
        <p:txBody>
          <a:bodyPr/>
          <a:lstStyle/>
          <a:p>
            <a:r>
              <a:rPr lang="en-US" sz="2000" dirty="0" smtClean="0"/>
              <a:t>My Sites – </a:t>
            </a:r>
            <a:r>
              <a:rPr lang="en-US" sz="2000" dirty="0" smtClean="0">
                <a:hlinkClick r:id="rId6"/>
              </a:rPr>
              <a:t>https://my.sharepoint.iu.edu</a:t>
            </a:r>
            <a:endParaRPr lang="en-US" sz="2000" dirty="0" smtClean="0"/>
          </a:p>
          <a:p>
            <a:pPr lvl="1"/>
            <a:r>
              <a:rPr lang="en-US" sz="2000" dirty="0" smtClean="0"/>
              <a:t>20 GB quota</a:t>
            </a:r>
          </a:p>
          <a:p>
            <a:pPr lvl="1"/>
            <a:r>
              <a:rPr lang="en-US" sz="2000" dirty="0" smtClean="0"/>
              <a:t>Access from anywhere</a:t>
            </a:r>
          </a:p>
          <a:p>
            <a:pPr lvl="2"/>
            <a:r>
              <a:rPr lang="en-US" sz="1600" dirty="0" smtClean="0"/>
              <a:t>Offline access with SharePoint Workspace</a:t>
            </a:r>
          </a:p>
          <a:p>
            <a:pPr lvl="1"/>
            <a:r>
              <a:rPr lang="en-US" sz="2000" dirty="0" smtClean="0"/>
              <a:t>Fully-featured personal SharePoint site collection</a:t>
            </a:r>
          </a:p>
          <a:p>
            <a:pPr lvl="2"/>
            <a:endParaRPr lang="en-US" sz="1600" dirty="0" smtClean="0"/>
          </a:p>
          <a:p>
            <a:pPr marL="114300" indent="0">
              <a:buNone/>
            </a:pP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endParaRPr lang="en-US" sz="1200" b="1" dirty="0" smtClean="0"/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endParaRPr lang="en-US" sz="1200" b="1" dirty="0" smtClean="0"/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endParaRPr lang="en-US" sz="1200" b="1" dirty="0" smtClean="0"/>
          </a:p>
          <a:p>
            <a:pPr marL="114300" indent="0">
              <a:buNone/>
            </a:pPr>
            <a:r>
              <a:rPr lang="en-US" sz="1200" b="1" dirty="0" smtClean="0"/>
              <a:t>RESOURCES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>What is a My Site - </a:t>
            </a:r>
            <a:r>
              <a:rPr lang="en-US" sz="1200" b="1" dirty="0" smtClean="0">
                <a:hlinkClick r:id="rId7"/>
              </a:rPr>
              <a:t>http</a:t>
            </a:r>
            <a:r>
              <a:rPr lang="en-US" sz="1200" b="1" dirty="0">
                <a:hlinkClick r:id="rId7"/>
              </a:rPr>
              <a:t>://</a:t>
            </a:r>
            <a:r>
              <a:rPr lang="en-US" sz="1200" b="1" dirty="0" smtClean="0">
                <a:hlinkClick r:id="rId7"/>
              </a:rPr>
              <a:t>kb.iu.edu/data/bahv.html</a:t>
            </a:r>
            <a:endParaRPr lang="en-US" sz="1200" b="1" dirty="0" smtClean="0"/>
          </a:p>
          <a:p>
            <a:pPr marL="114300" indent="0">
              <a:buNone/>
            </a:pPr>
            <a:r>
              <a:rPr lang="en-US" sz="1200" b="1" dirty="0" smtClean="0"/>
              <a:t>Microsoft Workspace 2010 </a:t>
            </a:r>
            <a:r>
              <a:rPr lang="en-US" sz="1200" b="1" dirty="0"/>
              <a:t>- </a:t>
            </a:r>
            <a:r>
              <a:rPr lang="en-US" sz="1200" b="1" dirty="0">
                <a:hlinkClick r:id="rId8"/>
              </a:rPr>
              <a:t>http://</a:t>
            </a:r>
            <a:r>
              <a:rPr lang="en-US" sz="1200" b="1" dirty="0" smtClean="0">
                <a:hlinkClick r:id="rId8"/>
              </a:rPr>
              <a:t>go.iu.edu/3Nk</a:t>
            </a:r>
            <a:endParaRPr lang="en-US" sz="1200" b="1" dirty="0" smtClean="0"/>
          </a:p>
          <a:p>
            <a:pPr marL="114300" indent="0">
              <a:buNone/>
            </a:pPr>
            <a:endParaRPr lang="en-US" sz="1200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152400"/>
            <a:ext cx="6096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: </a:t>
            </a:r>
            <a:r>
              <a:rPr lang="en-US" sz="1400" dirty="0" smtClean="0"/>
              <a:t>Statewide IT Conference 2011 Bloomington/September 29-30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2667000" y="685800"/>
            <a:ext cx="3810000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My Sites Overview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152400"/>
            <a:ext cx="6096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: </a:t>
            </a:r>
            <a:r>
              <a:rPr lang="en-US" sz="1400" dirty="0" smtClean="0"/>
              <a:t>Statewide IT Conference 2011 Bloomington/September 29-30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50818"/>
            <a:ext cx="7315200" cy="246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82" y="4038600"/>
            <a:ext cx="6057900" cy="139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4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2368748" y="685800"/>
            <a:ext cx="5098852" cy="331787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The IU SharePoint Cloud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572000"/>
          </a:xfrm>
        </p:spPr>
        <p:txBody>
          <a:bodyPr/>
          <a:lstStyle/>
          <a:p>
            <a:r>
              <a:rPr lang="en-US" sz="2000" dirty="0" smtClean="0"/>
              <a:t>Office Web Apps</a:t>
            </a:r>
          </a:p>
          <a:p>
            <a:r>
              <a:rPr lang="en-US" sz="2000" dirty="0" smtClean="0"/>
              <a:t>Office client integration</a:t>
            </a:r>
          </a:p>
          <a:p>
            <a:r>
              <a:rPr lang="en-US" sz="2000" dirty="0"/>
              <a:t>Centralized </a:t>
            </a:r>
            <a:r>
              <a:rPr lang="en-US" sz="2000" dirty="0" smtClean="0"/>
              <a:t>data storage</a:t>
            </a:r>
          </a:p>
          <a:p>
            <a:r>
              <a:rPr lang="en-US" sz="2000" dirty="0" smtClean="0"/>
              <a:t>Service integration</a:t>
            </a:r>
          </a:p>
          <a:p>
            <a:pPr lvl="1"/>
            <a:r>
              <a:rPr lang="en-US" sz="2000" dirty="0" smtClean="0"/>
              <a:t>Exchange, </a:t>
            </a:r>
            <a:r>
              <a:rPr lang="en-US" sz="2000" dirty="0" err="1" smtClean="0"/>
              <a:t>Lync</a:t>
            </a:r>
            <a:r>
              <a:rPr lang="en-US" sz="2000" dirty="0" smtClean="0"/>
              <a:t>, Active Directory, and more</a:t>
            </a:r>
          </a:p>
          <a:p>
            <a:r>
              <a:rPr lang="en-US" sz="2000" dirty="0" smtClean="0"/>
              <a:t>Access </a:t>
            </a:r>
            <a:r>
              <a:rPr lang="en-US" sz="2000" dirty="0"/>
              <a:t>documents from anywhere, anytime, even off-line with SharePoint workspace</a:t>
            </a:r>
          </a:p>
          <a:p>
            <a:pPr marL="114300" indent="0">
              <a:buNone/>
            </a:pP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endParaRPr lang="en-US" sz="1200" b="1" dirty="0" smtClean="0"/>
          </a:p>
          <a:p>
            <a:pPr marL="114300" indent="0">
              <a:buNone/>
            </a:pPr>
            <a:endParaRPr lang="en-US" sz="1200" b="1" dirty="0" smtClean="0"/>
          </a:p>
          <a:p>
            <a:pPr marL="114300" indent="0">
              <a:buNone/>
            </a:pPr>
            <a:endParaRPr lang="en-US" sz="1200" b="1" dirty="0" smtClean="0"/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RESOURCES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>Microsoft Office Web </a:t>
            </a:r>
            <a:r>
              <a:rPr lang="en-US" sz="1200" b="1" dirty="0"/>
              <a:t>Apps - </a:t>
            </a:r>
            <a:r>
              <a:rPr lang="en-US" sz="1200" b="1" dirty="0">
                <a:hlinkClick r:id="rId5"/>
              </a:rPr>
              <a:t>http://</a:t>
            </a:r>
            <a:r>
              <a:rPr lang="en-US" sz="1200" b="1" dirty="0" smtClean="0">
                <a:hlinkClick r:id="rId5"/>
              </a:rPr>
              <a:t>go.iu.edu/3Nl</a:t>
            </a:r>
            <a:endParaRPr lang="en-US" sz="1200" b="1" dirty="0" smtClean="0"/>
          </a:p>
          <a:p>
            <a:pPr marL="114300" indent="0">
              <a:buNone/>
            </a:pPr>
            <a:endParaRPr lang="en-US" sz="1200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152400"/>
            <a:ext cx="6096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: </a:t>
            </a:r>
            <a:r>
              <a:rPr lang="en-US" sz="1400" dirty="0" smtClean="0"/>
              <a:t>Statewide IT Conference 2011 Bloomington/September 29-30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833004" y="685800"/>
            <a:ext cx="7477991" cy="331787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/>
              <a:t>Office Web Apps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572000"/>
          </a:xfrm>
        </p:spPr>
        <p:txBody>
          <a:bodyPr/>
          <a:lstStyle/>
          <a:p>
            <a:r>
              <a:rPr lang="en-US" sz="2000" dirty="0" smtClean="0"/>
              <a:t>Create and edit </a:t>
            </a:r>
            <a:r>
              <a:rPr lang="en-US" sz="2000" dirty="0"/>
              <a:t>Word, Excel, PowerPoint, &amp; OneNote documents </a:t>
            </a:r>
            <a:r>
              <a:rPr lang="en-US" sz="2000" dirty="0" smtClean="0"/>
              <a:t>right in the browser</a:t>
            </a:r>
          </a:p>
          <a:p>
            <a:r>
              <a:rPr lang="en-US" sz="2000" dirty="0" smtClean="0"/>
              <a:t>Excel, PowerPoint, &amp; OneNote apps sync changes in real time	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152400"/>
            <a:ext cx="6096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: </a:t>
            </a:r>
            <a:r>
              <a:rPr lang="en-US" sz="1400" dirty="0" smtClean="0"/>
              <a:t>Statewide IT Conference 2011 Bloomington/September 29-30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2050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6096000" cy="3515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7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7" y="2008909"/>
            <a:ext cx="2790825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8995"/>
            <a:ext cx="3657600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38100" y="685800"/>
            <a:ext cx="9067800" cy="331787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/>
              <a:t>Office Client Integration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10413" cy="4572000"/>
          </a:xfrm>
        </p:spPr>
        <p:txBody>
          <a:bodyPr/>
          <a:lstStyle/>
          <a:p>
            <a:r>
              <a:rPr lang="en-US" sz="2000" dirty="0" smtClean="0"/>
              <a:t>Outlook</a:t>
            </a:r>
          </a:p>
          <a:p>
            <a:pPr lvl="1"/>
            <a:r>
              <a:rPr lang="en-US" sz="2000" dirty="0" smtClean="0"/>
              <a:t>Document library accessed via desktop client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152400"/>
            <a:ext cx="6096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2011 : </a:t>
            </a:r>
            <a:r>
              <a:rPr lang="en-US" sz="1400" dirty="0" smtClean="0"/>
              <a:t>Statewide IT Conference 2011 Bloomington/September 29-30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5763086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9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diana Universit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Todays Agenda&amp;quot;&quot;/&gt;&lt;property id=&quot;20307&quot; value=&quot;309&quot;/&gt;&lt;/object&gt;&lt;object type=&quot;3&quot; unique_id=&quot;10013&quot;&gt;&lt;property id=&quot;20148&quot; value=&quot;5&quot;/&gt;&lt;property id=&quot;20300&quot; value=&quot;Slide 4 - &amp;quot;Available SharePoint Training&amp;quot;&quot;/&gt;&lt;property id=&quot;20307&quot; value=&quot;351&quot;/&gt;&lt;/object&gt;&lt;object type=&quot;3&quot; unique_id=&quot;10014&quot;&gt;&lt;property id=&quot;20148&quot; value=&quot;5&quot;/&gt;&lt;property id=&quot;20300&quot; value=&quot;Slide 5 - &amp;quot;UITS SharePoint Updates&amp;quot;&quot;/&gt;&lt;property id=&quot;20307&quot; value=&quot;353&quot;/&gt;&lt;/object&gt;&lt;object type=&quot;3&quot; unique_id=&quot;10017&quot;&gt;&lt;property id=&quot;20148&quot; value=&quot;5&quot;/&gt;&lt;property id=&quot;20300&quot; value=&quot;Slide 26 - &amp;quot;How Do I Get Help Using SharePoint&amp;quot;&quot;/&gt;&lt;property id=&quot;20307&quot; value=&quot;350&quot;/&gt;&lt;/object&gt;&lt;object type=&quot;3&quot; unique_id=&quot;10018&quot;&gt;&lt;property id=&quot;20148&quot; value=&quot;5&quot;/&gt;&lt;property id=&quot;20300&quot; value=&quot;Slide 27 - &amp;quot;Issues and Questions&amp;quot;&quot;/&gt;&lt;property id=&quot;20307&quot; value=&quot;349&quot;/&gt;&lt;/object&gt;&lt;object type=&quot;3&quot; unique_id=&quot;10019&quot;&gt;&lt;property id=&quot;20148&quot; value=&quot;5&quot;/&gt;&lt;property id=&quot;20300&quot; value=&quot;Slide 28 - &amp;quot;SharePoint Presentations&amp;quot;&quot;/&gt;&lt;property id=&quot;20307&quot; value=&quot;339&quot;/&gt;&lt;/object&gt;&lt;object type=&quot;3&quot; unique_id=&quot;10020&quot;&gt;&lt;property id=&quot;20148&quot; value=&quot;5&quot;/&gt;&lt;property id=&quot;20300&quot; value=&quot;Slide 29 - &amp;quot;Future Topics of Discussion&amp;quot;&quot;/&gt;&lt;property id=&quot;20307&quot; value=&quot;280&quot;/&gt;&lt;/object&gt;&lt;object type=&quot;3&quot; unique_id=&quot;10021&quot;&gt;&lt;property id=&quot;20148&quot; value=&quot;5&quot;/&gt;&lt;property id=&quot;20300&quot; value=&quot;Slide 30 - &amp;quot;Future Topics of Discussion&amp;quot;&quot;/&gt;&lt;property id=&quot;20307&quot; value=&quot;283&quot;/&gt;&lt;/object&gt;&lt;object type=&quot;3&quot; unique_id=&quot;10022&quot;&gt;&lt;property id=&quot;20148&quot; value=&quot;5&quot;/&gt;&lt;property id=&quot;20300&quot; value=&quot;Slide 31&quot;/&gt;&lt;property id=&quot;20307&quot; value=&quot;308&quot;/&gt;&lt;/object&gt;&lt;object type=&quot;3&quot; unique_id=&quot;10338&quot;&gt;&lt;property id=&quot;20148&quot; value=&quot;5&quot;/&gt;&lt;property id=&quot;20300&quot; value=&quot;Slide 3 - &amp;quot;Todays Agenda&amp;quot;&quot;/&gt;&lt;property id=&quot;20307&quot; value=&quot;367&quot;/&gt;&lt;/object&gt;&lt;object type=&quot;3&quot; unique_id=&quot;10339&quot;&gt;&lt;property id=&quot;20148&quot; value=&quot;5&quot;/&gt;&lt;property id=&quot;20300&quot; value=&quot;Slide 6 - &amp;quot;Indiana University&amp;quot;&quot;/&gt;&lt;property id=&quot;20307&quot; value=&quot;368&quot;/&gt;&lt;/object&gt;&lt;object type=&quot;3&quot; unique_id=&quot;10340&quot;&gt;&lt;property id=&quot;20148&quot; value=&quot;5&quot;/&gt;&lt;property id=&quot;20300&quot; value=&quot;Slide 7 - &amp;quot;Nintex Workflow&amp;quot;&quot;/&gt;&lt;property id=&quot;20307&quot; value=&quot;369&quot;/&gt;&lt;/object&gt;&lt;object type=&quot;3&quot; unique_id=&quot;10341&quot;&gt;&lt;property id=&quot;20148&quot; value=&quot;5&quot;/&gt;&lt;property id=&quot;20300&quot; value=&quot;Slide 8 - &amp;quot;Nintex Workflow 2010&amp;quot;&quot;/&gt;&lt;property id=&quot;20307&quot; value=&quot;370&quot;/&gt;&lt;/object&gt;&lt;object type=&quot;3&quot; unique_id=&quot;10342&quot;&gt;&lt;property id=&quot;20148&quot; value=&quot;5&quot;/&gt;&lt;property id=&quot;20300&quot; value=&quot;Slide 9 - &amp;quot;Overview&amp;quot;&quot;/&gt;&lt;property id=&quot;20307&quot; value=&quot;371&quot;/&gt;&lt;/object&gt;&lt;object type=&quot;3&quot; unique_id=&quot;10343&quot;&gt;&lt;property id=&quot;20148&quot; value=&quot;5&quot;/&gt;&lt;property id=&quot;20300&quot; value=&quot;Slide 10 - &amp;quot;Killer Features&amp;quot;&quot;/&gt;&lt;property id=&quot;20307&quot; value=&quot;372&quot;/&gt;&lt;/object&gt;&lt;object type=&quot;3&quot; unique_id=&quot;10344&quot;&gt;&lt;property id=&quot;20148&quot; value=&quot;5&quot;/&gt;&lt;property id=&quot;20300&quot; value=&quot;Slide 11 - &amp;quot;Interface&amp;quot;&quot;/&gt;&lt;property id=&quot;20307&quot; value=&quot;373&quot;/&gt;&lt;/object&gt;&lt;object type=&quot;3&quot; unique_id=&quot;10345&quot;&gt;&lt;property id=&quot;20148&quot; value=&quot;5&quot;/&gt;&lt;property id=&quot;20300&quot; value=&quot;Slide 12 - &amp;quot;Workflow Actions&amp;quot;&quot;/&gt;&lt;property id=&quot;20307&quot; value=&quot;374&quot;/&gt;&lt;/object&gt;&lt;object type=&quot;3&quot; unique_id=&quot;10346&quot;&gt;&lt;property id=&quot;20148&quot; value=&quot;5&quot;/&gt;&lt;property id=&quot;20300&quot; value=&quot;Slide 13 - &amp;quot;Logic &amp;amp; Flow&amp;quot;&quot;/&gt;&lt;property id=&quot;20307&quot; value=&quot;375&quot;/&gt;&lt;/object&gt;&lt;object type=&quot;3&quot; unique_id=&quot;10347&quot;&gt;&lt;property id=&quot;20148&quot; value=&quot;5&quot;/&gt;&lt;property id=&quot;20300&quot; value=&quot;Slide 14 - &amp;quot;Example 1&amp;quot;&quot;/&gt;&lt;property id=&quot;20307&quot; value=&quot;376&quot;/&gt;&lt;/object&gt;&lt;object type=&quot;3&quot; unique_id=&quot;10348&quot;&gt;&lt;property id=&quot;20148&quot; value=&quot;5&quot;/&gt;&lt;property id=&quot;20300&quot; value=&quot;Slide 15 - &amp;quot;Example 2&amp;quot;&quot;/&gt;&lt;property id=&quot;20307&quot; value=&quot;377&quot;/&gt;&lt;/object&gt;&lt;object type=&quot;3&quot; unique_id=&quot;10349&quot;&gt;&lt;property id=&quot;20148&quot; value=&quot;5&quot;/&gt;&lt;property id=&quot;20300&quot; value=&quot;Slide 16 - &amp;quot;Lists &amp;amp; Libraries&amp;quot;&quot;/&gt;&lt;property id=&quot;20307&quot; value=&quot;378&quot;/&gt;&lt;/object&gt;&lt;object type=&quot;3&quot; unique_id=&quot;10350&quot;&gt;&lt;property id=&quot;20148&quot; value=&quot;5&quot;/&gt;&lt;property id=&quot;20300&quot; value=&quot;Slide 17 - &amp;quot;Operations&amp;quot;&quot;/&gt;&lt;property id=&quot;20307&quot; value=&quot;379&quot;/&gt;&lt;/object&gt;&lt;object type=&quot;3&quot; unique_id=&quot;10351&quot;&gt;&lt;property id=&quot;20148&quot; value=&quot;5&quot;/&gt;&lt;property id=&quot;20300&quot; value=&quot;Slide 18 - &amp;quot;User Interaction&amp;quot;&quot;/&gt;&lt;property id=&quot;20307&quot; value=&quot;380&quot;/&gt;&lt;/object&gt;&lt;object type=&quot;3&quot; unique_id=&quot;10352&quot;&gt;&lt;property id=&quot;20148&quot; value=&quot;5&quot;/&gt;&lt;property id=&quot;20300&quot; value=&quot;Slide 19 - &amp;quot;Provisioning&amp;quot;&quot;/&gt;&lt;property id=&quot;20307&quot; value=&quot;381&quot;/&gt;&lt;/object&gt;&lt;object type=&quot;3&quot; unique_id=&quot;10353&quot;&gt;&lt;property id=&quot;20148&quot; value=&quot;5&quot;/&gt;&lt;property id=&quot;20300&quot; value=&quot;Slide 20 - &amp;quot;Integration&amp;quot;&quot;/&gt;&lt;property id=&quot;20307&quot; value=&quot;382&quot;/&gt;&lt;/object&gt;&lt;object type=&quot;3&quot; unique_id=&quot;10354&quot;&gt;&lt;property id=&quot;20148&quot; value=&quot;5&quot;/&gt;&lt;property id=&quot;20300&quot; value=&quot;Slide 21 - &amp;quot;Nintex at Kelley&amp;quot;&quot;/&gt;&lt;property id=&quot;20307&quot; value=&quot;383&quot;/&gt;&lt;/object&gt;&lt;object type=&quot;3&quot; unique_id=&quot;10355&quot;&gt;&lt;property id=&quot;20148&quot; value=&quot;5&quot;/&gt;&lt;property id=&quot;20300&quot; value=&quot;Slide 22 - &amp;quot;Questions&amp;quot;&quot;/&gt;&lt;property id=&quot;20307&quot; value=&quot;384&quot;/&gt;&lt;/object&gt;&lt;object type=&quot;3&quot; unique_id=&quot;10356&quot;&gt;&lt;property id=&quot;20148&quot; value=&quot;5&quot;/&gt;&lt;property id=&quot;20300&quot; value=&quot;Slide 23 - &amp;quot;Indiana University&amp;quot;&quot;/&gt;&lt;property id=&quot;20307&quot; value=&quot;356&quot;/&gt;&lt;/object&gt;&lt;object type=&quot;3&quot; unique_id=&quot;10357&quot;&gt;&lt;property id=&quot;20148&quot; value=&quot;5&quot;/&gt;&lt;property id=&quot;20300&quot; value=&quot;Slide 24 - &amp;quot;IU Installer and Group Policy Objects&amp;quot;&quot;/&gt;&lt;property id=&quot;20307&quot; value=&quot;364&quot;/&gt;&lt;/object&gt;&lt;object type=&quot;3&quot; unique_id=&quot;10358&quot;&gt;&lt;property id=&quot;20148&quot; value=&quot;5&quot;/&gt;&lt;property id=&quot;20300&quot; value=&quot;Slide 25 - &amp;quot;What To Overview During IUSPUG?&amp;amp;#x09;&amp;quot;&quot;/&gt;&lt;property id=&quot;20307&quot; value=&quot;3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F8F3D2"/>
    </a:dk2>
    <a:lt2>
      <a:srgbClr val="B0B2B4"/>
    </a:lt2>
    <a:accent1>
      <a:srgbClr val="7D110C"/>
    </a:accent1>
    <a:accent2>
      <a:srgbClr val="6D6E70"/>
    </a:accent2>
    <a:accent3>
      <a:srgbClr val="FFFFFF"/>
    </a:accent3>
    <a:accent4>
      <a:srgbClr val="000000"/>
    </a:accent4>
    <a:accent5>
      <a:srgbClr val="BFAAAA"/>
    </a:accent5>
    <a:accent6>
      <a:srgbClr val="626365"/>
    </a:accent6>
    <a:hlink>
      <a:srgbClr val="7D110C"/>
    </a:hlink>
    <a:folHlink>
      <a:srgbClr val="6D6E7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84CCEC77D9AF4490E77AA371F4D4D9" ma:contentTypeVersion="2" ma:contentTypeDescription="Create a new document." ma:contentTypeScope="" ma:versionID="8918c976c4d5bd5560767ce81e041e8b">
  <xsd:schema xmlns:xsd="http://www.w3.org/2001/XMLSchema" xmlns:xs="http://www.w3.org/2001/XMLSchema" xmlns:p="http://schemas.microsoft.com/office/2006/metadata/properties" xmlns:ns1="http://schemas.microsoft.com/sharepoint/v3" xmlns:ns2="06f66791-a6f7-4729-9c86-00ed4cd69381" targetNamespace="http://schemas.microsoft.com/office/2006/metadata/properties" ma:root="true" ma:fieldsID="753565a6e00bcd7f68f29d5a7630de7e" ns1:_="" ns2:_="">
    <xsd:import namespace="http://schemas.microsoft.com/sharepoint/v3"/>
    <xsd:import namespace="06f66791-a6f7-4729-9c86-00ed4cd693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66791-a6f7-4729-9c86-00ed4cd6938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f66791-a6f7-4729-9c86-00ed4cd69381">FKRKCV7FTCV2-8-69</_dlc_DocId>
    <_dlc_DocIdUrl xmlns="06f66791-a6f7-4729-9c86-00ed4cd69381">
      <Url>http://www.coryretherford.com/_layouts/DocIdRedir.aspx?ID=FKRKCV7FTCV2-8-69</Url>
      <Description>FKRKCV7FTCV2-8-69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C3143E4D-10A7-4884-A379-711E468C33F8}"/>
</file>

<file path=customXml/itemProps2.xml><?xml version="1.0" encoding="utf-8"?>
<ds:datastoreItem xmlns:ds="http://schemas.openxmlformats.org/officeDocument/2006/customXml" ds:itemID="{7D2C287D-3383-40B2-9296-104110C89115}"/>
</file>

<file path=customXml/itemProps3.xml><?xml version="1.0" encoding="utf-8"?>
<ds:datastoreItem xmlns:ds="http://schemas.openxmlformats.org/officeDocument/2006/customXml" ds:itemID="{F3035F3A-3437-4CFF-84CB-A4137189A701}"/>
</file>

<file path=customXml/itemProps4.xml><?xml version="1.0" encoding="utf-8"?>
<ds:datastoreItem xmlns:ds="http://schemas.openxmlformats.org/officeDocument/2006/customXml" ds:itemID="{8A70EB3E-E5AC-452E-81AF-74B7FB6126D6}"/>
</file>

<file path=customXml/itemProps5.xml><?xml version="1.0" encoding="utf-8"?>
<ds:datastoreItem xmlns:ds="http://schemas.openxmlformats.org/officeDocument/2006/customXml" ds:itemID="{E835398D-AEF5-4893-9BF0-9C39555A435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17134</TotalTime>
  <Words>1288</Words>
  <Application>Microsoft Office PowerPoint</Application>
  <PresentationFormat>On-screen Show (4:3)</PresentationFormat>
  <Paragraphs>314</Paragraphs>
  <Slides>31</Slides>
  <Notes>31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 Presentation</vt:lpstr>
      <vt:lpstr>Indiana University</vt:lpstr>
      <vt:lpstr>Todays Agenda</vt:lpstr>
      <vt:lpstr>How SharePoint Has Made Access To My Digital Information At IU More Convenient</vt:lpstr>
      <vt:lpstr>Todays Agenda</vt:lpstr>
      <vt:lpstr>My Sites Overview</vt:lpstr>
      <vt:lpstr>My Sites Overview</vt:lpstr>
      <vt:lpstr>The IU SharePoint Cloud</vt:lpstr>
      <vt:lpstr>Office Web Apps</vt:lpstr>
      <vt:lpstr>Office Client Integration</vt:lpstr>
      <vt:lpstr>Office Client Integration</vt:lpstr>
      <vt:lpstr>My Sites Drive Mapping</vt:lpstr>
      <vt:lpstr>Service Integration</vt:lpstr>
      <vt:lpstr>Service Integration</vt:lpstr>
      <vt:lpstr>Centralized Data Storage</vt:lpstr>
      <vt:lpstr>Additional Information</vt:lpstr>
      <vt:lpstr>Indiana University</vt:lpstr>
      <vt:lpstr>SharePoint Training</vt:lpstr>
      <vt:lpstr>SharePoint Lists</vt:lpstr>
      <vt:lpstr>SharePoint Lists</vt:lpstr>
      <vt:lpstr>SharePoint Lists</vt:lpstr>
      <vt:lpstr>SharePoint Lists</vt:lpstr>
      <vt:lpstr>SharePoint Lists</vt:lpstr>
      <vt:lpstr>SharePoint Lists</vt:lpstr>
      <vt:lpstr>SharePoint Lists</vt:lpstr>
      <vt:lpstr>Advanced SharePoint Lists</vt:lpstr>
      <vt:lpstr>Questions and Project Proposals</vt:lpstr>
      <vt:lpstr>SharePoint Presentations</vt:lpstr>
      <vt:lpstr>Future Topics of Discussion</vt:lpstr>
      <vt:lpstr>Future Topics of Discussion</vt:lpstr>
      <vt:lpstr>PowerPoint Presentation</vt:lpstr>
      <vt:lpstr>PowerPoint Presentation</vt:lpstr>
    </vt:vector>
  </TitlesOfParts>
  <Company>Office of Creative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IUSPUG Presentation Febrary 2011</dc:title>
  <dc:creator>Office of Creative Services</dc:creator>
  <cp:lastModifiedBy>Windows User</cp:lastModifiedBy>
  <cp:revision>818</cp:revision>
  <cp:lastPrinted>2011-11-14T21:45:45Z</cp:lastPrinted>
  <dcterms:created xsi:type="dcterms:W3CDTF">2006-11-07T21:52:34Z</dcterms:created>
  <dcterms:modified xsi:type="dcterms:W3CDTF">2011-11-15T16:09:30Z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0x010100DA84CCEC77D9AF4490E77AA371F4D4D9</vt:lpwstr>
  </property>
  <property fmtid="{D5CDD505-2E9C-101B-9397-08002B2CF9AE}" pid="3" name="ContentType">
    <vt:lpwstr>Document</vt:lpwstr>
  </property>
  <property fmtid="{D5CDD505-2E9C-101B-9397-08002B2CF9AE}" pid="4" name="Presentation Notes and Links">
    <vt:lpwstr>SharePoint 2010 Presentation - Cory P. Retherford
Connect Video - http://breeze.iu.edu/tbd/</vt:lpwstr>
  </property>
  <property fmtid="{D5CDD505-2E9C-101B-9397-08002B2CF9AE}" pid="5" name="_dlc_DocIdItemGuid">
    <vt:lpwstr>0dd21210-43dd-472a-bd6f-d91b79db39cc</vt:lpwstr>
  </property>
</Properties>
</file>